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aser Arabic Ultra-Bold" charset="1" panose="00000900000000000000"/>
      <p:regular r:id="rId17"/>
    </p:embeddedFont>
    <p:embeddedFont>
      <p:font typeface="Montserrat" charset="1" panose="00000500000000000000"/>
      <p:regular r:id="rId18"/>
    </p:embeddedFont>
    <p:embeddedFont>
      <p:font typeface="Montserrat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https://www.linkedin.com/in/muhammadghazaekaputra" TargetMode="External" Type="http://schemas.openxmlformats.org/officeDocument/2006/relationships/hyperlink"/><Relationship Id="rId13" Target="https://github.com/ghaza-putra" TargetMode="External" Type="http://schemas.openxmlformats.org/officeDocument/2006/relationships/hyperlink"/><Relationship Id="rId14" Target="../media/image5.png" Type="http://schemas.openxmlformats.org/officeDocument/2006/relationships/image"/><Relationship Id="rId15" Target="../media/image6.svg" Type="http://schemas.openxmlformats.org/officeDocument/2006/relationships/image"/><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jpe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4.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1.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400" t="-25884" r="-8796" b="0"/>
            </a:stretch>
          </a:blipFill>
        </p:spPr>
      </p:sp>
      <p:grpSp>
        <p:nvGrpSpPr>
          <p:cNvPr name="Group 3" id="3"/>
          <p:cNvGrpSpPr/>
          <p:nvPr/>
        </p:nvGrpSpPr>
        <p:grpSpPr>
          <a:xfrm rot="0">
            <a:off x="0" y="0"/>
            <a:ext cx="12071988" cy="10287000"/>
            <a:chOff x="0" y="0"/>
            <a:chExt cx="3179454" cy="2709333"/>
          </a:xfrm>
        </p:grpSpPr>
        <p:sp>
          <p:nvSpPr>
            <p:cNvPr name="Freeform 4" id="4"/>
            <p:cNvSpPr/>
            <p:nvPr/>
          </p:nvSpPr>
          <p:spPr>
            <a:xfrm flipH="false" flipV="false" rot="0">
              <a:off x="0" y="0"/>
              <a:ext cx="3179454" cy="2709333"/>
            </a:xfrm>
            <a:custGeom>
              <a:avLst/>
              <a:gdLst/>
              <a:ahLst/>
              <a:cxnLst/>
              <a:rect r="r" b="b" t="t" l="l"/>
              <a:pathLst>
                <a:path h="2709333" w="3179454">
                  <a:moveTo>
                    <a:pt x="0" y="0"/>
                  </a:moveTo>
                  <a:lnTo>
                    <a:pt x="3179454" y="0"/>
                  </a:lnTo>
                  <a:lnTo>
                    <a:pt x="3179454" y="2709333"/>
                  </a:lnTo>
                  <a:lnTo>
                    <a:pt x="0" y="2709333"/>
                  </a:lnTo>
                  <a:close/>
                </a:path>
              </a:pathLst>
            </a:custGeom>
            <a:gradFill rotWithShape="true">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name="TextBox 5" id="5"/>
            <p:cNvSpPr txBox="true"/>
            <p:nvPr/>
          </p:nvSpPr>
          <p:spPr>
            <a:xfrm>
              <a:off x="0" y="-19050"/>
              <a:ext cx="3179454" cy="2728383"/>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4146159" y="7443744"/>
            <a:ext cx="6285832" cy="840036"/>
            <a:chOff x="0" y="0"/>
            <a:chExt cx="3041014" cy="406400"/>
          </a:xfrm>
        </p:grpSpPr>
        <p:sp>
          <p:nvSpPr>
            <p:cNvPr name="Freeform 7" id="7"/>
            <p:cNvSpPr/>
            <p:nvPr/>
          </p:nvSpPr>
          <p:spPr>
            <a:xfrm flipH="false" flipV="false" rot="0">
              <a:off x="0" y="0"/>
              <a:ext cx="3041014" cy="406400"/>
            </a:xfrm>
            <a:custGeom>
              <a:avLst/>
              <a:gdLst/>
              <a:ahLst/>
              <a:cxnLst/>
              <a:rect r="r" b="b" t="t" l="l"/>
              <a:pathLst>
                <a:path h="406400" w="3041014">
                  <a:moveTo>
                    <a:pt x="2837814" y="0"/>
                  </a:moveTo>
                  <a:cubicBezTo>
                    <a:pt x="2950038" y="0"/>
                    <a:pt x="3041014" y="90976"/>
                    <a:pt x="3041014" y="203200"/>
                  </a:cubicBezTo>
                  <a:cubicBezTo>
                    <a:pt x="3041014" y="315424"/>
                    <a:pt x="2950038" y="406400"/>
                    <a:pt x="2837814"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8" id="8"/>
            <p:cNvSpPr txBox="true"/>
            <p:nvPr/>
          </p:nvSpPr>
          <p:spPr>
            <a:xfrm>
              <a:off x="0" y="-38100"/>
              <a:ext cx="304101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37596" y="7443744"/>
            <a:ext cx="3322356" cy="840036"/>
            <a:chOff x="0" y="0"/>
            <a:chExt cx="1607318" cy="406400"/>
          </a:xfrm>
        </p:grpSpPr>
        <p:sp>
          <p:nvSpPr>
            <p:cNvPr name="Freeform 10" id="10"/>
            <p:cNvSpPr/>
            <p:nvPr/>
          </p:nvSpPr>
          <p:spPr>
            <a:xfrm flipH="false" flipV="false" rot="0">
              <a:off x="0" y="0"/>
              <a:ext cx="1607318" cy="406400"/>
            </a:xfrm>
            <a:custGeom>
              <a:avLst/>
              <a:gdLst/>
              <a:ahLst/>
              <a:cxnLst/>
              <a:rect r="r" b="b" t="t" l="l"/>
              <a:pathLst>
                <a:path h="406400" w="1607318">
                  <a:moveTo>
                    <a:pt x="1404118" y="0"/>
                  </a:moveTo>
                  <a:cubicBezTo>
                    <a:pt x="1516342" y="0"/>
                    <a:pt x="1607318" y="90976"/>
                    <a:pt x="1607318" y="203200"/>
                  </a:cubicBezTo>
                  <a:cubicBezTo>
                    <a:pt x="1607318" y="315424"/>
                    <a:pt x="1516342" y="406400"/>
                    <a:pt x="1404118"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11" id="11"/>
            <p:cNvSpPr txBox="true"/>
            <p:nvPr/>
          </p:nvSpPr>
          <p:spPr>
            <a:xfrm>
              <a:off x="0" y="-38100"/>
              <a:ext cx="1607318"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759952" y="7835633"/>
            <a:ext cx="4836963" cy="846468"/>
          </a:xfrm>
          <a:custGeom>
            <a:avLst/>
            <a:gdLst/>
            <a:ahLst/>
            <a:cxnLst/>
            <a:rect r="r" b="b" t="t" l="l"/>
            <a:pathLst>
              <a:path h="846468" w="4836963">
                <a:moveTo>
                  <a:pt x="0" y="0"/>
                </a:moveTo>
                <a:lnTo>
                  <a:pt x="4836962" y="0"/>
                </a:lnTo>
                <a:lnTo>
                  <a:pt x="4836962" y="846469"/>
                </a:lnTo>
                <a:lnTo>
                  <a:pt x="0" y="846469"/>
                </a:lnTo>
                <a:lnTo>
                  <a:pt x="0" y="0"/>
                </a:lnTo>
                <a:close/>
              </a:path>
            </a:pathLst>
          </a:custGeom>
          <a:blipFill>
            <a:blip r:embed="rId5"/>
            <a:stretch>
              <a:fillRect l="0" t="0" r="0" b="0"/>
            </a:stretch>
          </a:blipFill>
        </p:spPr>
      </p:sp>
      <p:sp>
        <p:nvSpPr>
          <p:cNvPr name="Freeform 14" id="14"/>
          <p:cNvSpPr/>
          <p:nvPr/>
        </p:nvSpPr>
        <p:spPr>
          <a:xfrm flipH="false" flipV="false" rot="0">
            <a:off x="1720422" y="7177785"/>
            <a:ext cx="3039530" cy="531918"/>
          </a:xfrm>
          <a:custGeom>
            <a:avLst/>
            <a:gdLst/>
            <a:ahLst/>
            <a:cxnLst/>
            <a:rect r="r" b="b" t="t" l="l"/>
            <a:pathLst>
              <a:path h="531918" w="3039530">
                <a:moveTo>
                  <a:pt x="0" y="0"/>
                </a:moveTo>
                <a:lnTo>
                  <a:pt x="3039530" y="0"/>
                </a:lnTo>
                <a:lnTo>
                  <a:pt x="3039530" y="531917"/>
                </a:lnTo>
                <a:lnTo>
                  <a:pt x="0" y="531917"/>
                </a:lnTo>
                <a:lnTo>
                  <a:pt x="0" y="0"/>
                </a:lnTo>
                <a:close/>
              </a:path>
            </a:pathLst>
          </a:custGeom>
          <a:blipFill>
            <a:blip r:embed="rId5"/>
            <a:stretch>
              <a:fillRect l="0" t="0" r="0" b="0"/>
            </a:stretch>
          </a:blipFill>
        </p:spPr>
      </p:sp>
      <p:sp>
        <p:nvSpPr>
          <p:cNvPr name="TextBox 15" id="15"/>
          <p:cNvSpPr txBox="true"/>
          <p:nvPr/>
        </p:nvSpPr>
        <p:spPr>
          <a:xfrm rot="0">
            <a:off x="1437596" y="3195804"/>
            <a:ext cx="8994395" cy="1370815"/>
          </a:xfrm>
          <a:prstGeom prst="rect">
            <a:avLst/>
          </a:prstGeom>
        </p:spPr>
        <p:txBody>
          <a:bodyPr anchor="t" rtlCol="false" tIns="0" lIns="0" bIns="0" rIns="0">
            <a:spAutoFit/>
          </a:bodyPr>
          <a:lstStyle/>
          <a:p>
            <a:pPr algn="l">
              <a:lnSpc>
                <a:spcPts val="11235"/>
              </a:lnSpc>
              <a:spcBef>
                <a:spcPct val="0"/>
              </a:spcBef>
            </a:pPr>
            <a:r>
              <a:rPr lang="en-US" sz="8025" b="true">
                <a:solidFill>
                  <a:srgbClr val="FFFFFF"/>
                </a:solidFill>
                <a:latin typeface="Montaser Arabic Ultra-Bold"/>
                <a:ea typeface="Montaser Arabic Ultra-Bold"/>
                <a:cs typeface="Montaser Arabic Ultra-Bold"/>
                <a:sym typeface="Montaser Arabic Ultra-Bold"/>
              </a:rPr>
              <a:t>Land Cover</a:t>
            </a:r>
          </a:p>
        </p:txBody>
      </p:sp>
      <p:sp>
        <p:nvSpPr>
          <p:cNvPr name="TextBox 16" id="16"/>
          <p:cNvSpPr txBox="true"/>
          <p:nvPr/>
        </p:nvSpPr>
        <p:spPr>
          <a:xfrm rot="0">
            <a:off x="1437596" y="4173111"/>
            <a:ext cx="7315142" cy="1370815"/>
          </a:xfrm>
          <a:prstGeom prst="rect">
            <a:avLst/>
          </a:prstGeom>
        </p:spPr>
        <p:txBody>
          <a:bodyPr anchor="t" rtlCol="false" tIns="0" lIns="0" bIns="0" rIns="0">
            <a:spAutoFit/>
          </a:bodyPr>
          <a:lstStyle/>
          <a:p>
            <a:pPr algn="l">
              <a:lnSpc>
                <a:spcPts val="11235"/>
              </a:lnSpc>
              <a:spcBef>
                <a:spcPct val="0"/>
              </a:spcBef>
            </a:pPr>
            <a:r>
              <a:rPr lang="en-US" sz="8025" b="true">
                <a:solidFill>
                  <a:srgbClr val="FFFFFF"/>
                </a:solidFill>
                <a:latin typeface="Montaser Arabic Ultra-Bold"/>
                <a:ea typeface="Montaser Arabic Ultra-Bold"/>
                <a:cs typeface="Montaser Arabic Ultra-Bold"/>
                <a:sym typeface="Montaser Arabic Ultra-Bold"/>
              </a:rPr>
              <a:t>Prediction</a:t>
            </a:r>
          </a:p>
        </p:txBody>
      </p:sp>
      <p:sp>
        <p:nvSpPr>
          <p:cNvPr name="TextBox 17" id="17"/>
          <p:cNvSpPr txBox="true"/>
          <p:nvPr/>
        </p:nvSpPr>
        <p:spPr>
          <a:xfrm rot="0">
            <a:off x="1485221" y="5778298"/>
            <a:ext cx="4605107" cy="432715"/>
          </a:xfrm>
          <a:prstGeom prst="rect">
            <a:avLst/>
          </a:prstGeom>
        </p:spPr>
        <p:txBody>
          <a:bodyPr anchor="t" rtlCol="false" tIns="0" lIns="0" bIns="0" rIns="0">
            <a:spAutoFit/>
          </a:bodyPr>
          <a:lstStyle/>
          <a:p>
            <a:pPr algn="l">
              <a:lnSpc>
                <a:spcPts val="3481"/>
              </a:lnSpc>
            </a:pPr>
            <a:r>
              <a:rPr lang="en-US" sz="2677">
                <a:solidFill>
                  <a:srgbClr val="FFFFFF"/>
                </a:solidFill>
                <a:latin typeface="Montserrat"/>
                <a:ea typeface="Montserrat"/>
                <a:cs typeface="Montserrat"/>
                <a:sym typeface="Montserrat"/>
              </a:rPr>
              <a:t>Using Machine Learning</a:t>
            </a:r>
          </a:p>
        </p:txBody>
      </p:sp>
      <p:sp>
        <p:nvSpPr>
          <p:cNvPr name="TextBox 18" id="18"/>
          <p:cNvSpPr txBox="true"/>
          <p:nvPr/>
        </p:nvSpPr>
        <p:spPr>
          <a:xfrm rot="0">
            <a:off x="1263803" y="7628865"/>
            <a:ext cx="3324699" cy="441219"/>
          </a:xfrm>
          <a:prstGeom prst="rect">
            <a:avLst/>
          </a:prstGeom>
        </p:spPr>
        <p:txBody>
          <a:bodyPr anchor="t" rtlCol="false" tIns="0" lIns="0" bIns="0" rIns="0">
            <a:spAutoFit/>
          </a:bodyPr>
          <a:lstStyle/>
          <a:p>
            <a:pPr algn="ctr">
              <a:lnSpc>
                <a:spcPts val="3578"/>
              </a:lnSpc>
            </a:pPr>
            <a:r>
              <a:rPr lang="en-US" sz="2752">
                <a:solidFill>
                  <a:srgbClr val="FFFFFF"/>
                </a:solidFill>
                <a:latin typeface="Montserrat"/>
                <a:ea typeface="Montserrat"/>
                <a:cs typeface="Montserrat"/>
                <a:sym typeface="Montserrat"/>
              </a:rPr>
              <a:t>Presented By</a:t>
            </a:r>
          </a:p>
        </p:txBody>
      </p:sp>
      <p:sp>
        <p:nvSpPr>
          <p:cNvPr name="TextBox 19" id="19"/>
          <p:cNvSpPr txBox="true"/>
          <p:nvPr/>
        </p:nvSpPr>
        <p:spPr>
          <a:xfrm rot="0">
            <a:off x="4895142" y="7628828"/>
            <a:ext cx="5668639" cy="441293"/>
          </a:xfrm>
          <a:prstGeom prst="rect">
            <a:avLst/>
          </a:prstGeom>
        </p:spPr>
        <p:txBody>
          <a:bodyPr anchor="t" rtlCol="false" tIns="0" lIns="0" bIns="0" rIns="0">
            <a:spAutoFit/>
          </a:bodyPr>
          <a:lstStyle/>
          <a:p>
            <a:pPr algn="l">
              <a:lnSpc>
                <a:spcPts val="3578"/>
              </a:lnSpc>
            </a:pPr>
            <a:r>
              <a:rPr lang="en-US" sz="2752" b="true">
                <a:solidFill>
                  <a:srgbClr val="FFFFFF"/>
                </a:solidFill>
                <a:latin typeface="Montserrat Bold"/>
                <a:ea typeface="Montserrat Bold"/>
                <a:cs typeface="Montserrat Bold"/>
                <a:sym typeface="Montserrat Bold"/>
              </a:rPr>
              <a:t>Muhammad Ghaza Eka Putra</a:t>
            </a:r>
          </a:p>
        </p:txBody>
      </p:sp>
      <p:sp>
        <p:nvSpPr>
          <p:cNvPr name="Freeform 20" id="20"/>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693355"/>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37596" y="3784008"/>
            <a:ext cx="9960419" cy="4571195"/>
          </a:xfrm>
          <a:prstGeom prst="rect">
            <a:avLst/>
          </a:prstGeom>
        </p:spPr>
        <p:txBody>
          <a:bodyPr anchor="t" rtlCol="false" tIns="0" lIns="0" bIns="0" rIns="0">
            <a:spAutoFit/>
          </a:bodyPr>
          <a:lstStyle/>
          <a:p>
            <a:pPr algn="just">
              <a:lnSpc>
                <a:spcPts val="3007"/>
              </a:lnSpc>
              <a:spcBef>
                <a:spcPct val="0"/>
              </a:spcBef>
            </a:pPr>
            <a:r>
              <a:rPr lang="en-US" sz="2313">
                <a:solidFill>
                  <a:srgbClr val="FFFFFF"/>
                </a:solidFill>
                <a:latin typeface="Montserrat"/>
                <a:ea typeface="Montserrat"/>
                <a:cs typeface="Montserrat"/>
                <a:sym typeface="Montserrat"/>
              </a:rPr>
              <a:t>Based on the results, the Random Forest model achieved the highest accuracy of 0.93, supported by model evaluation showing relatively low false negatives (FN) and false positives (FP) compared to the others. This is followed by the K-Nearest Neighbors (KNN) model with an accuracy of 0.92, and the Decision Tree model with an accuracy of 0.89.</a:t>
            </a:r>
          </a:p>
          <a:p>
            <a:pPr algn="just">
              <a:lnSpc>
                <a:spcPts val="3007"/>
              </a:lnSpc>
              <a:spcBef>
                <a:spcPct val="0"/>
              </a:spcBef>
            </a:pPr>
            <a:r>
              <a:rPr lang="en-US" sz="2313">
                <a:solidFill>
                  <a:srgbClr val="FFFFFF"/>
                </a:solidFill>
                <a:latin typeface="Montserrat"/>
                <a:ea typeface="Montserrat"/>
                <a:cs typeface="Montserrat"/>
                <a:sym typeface="Montserrat"/>
              </a:rPr>
              <a:t>Meanwhile, the Logistic Regression model had the lowest accuracy at 0.55, with relatively high FP and FN values.</a:t>
            </a:r>
          </a:p>
          <a:p>
            <a:pPr algn="just">
              <a:lnSpc>
                <a:spcPts val="3007"/>
              </a:lnSpc>
              <a:spcBef>
                <a:spcPct val="0"/>
              </a:spcBef>
            </a:pPr>
          </a:p>
          <a:p>
            <a:pPr algn="just">
              <a:lnSpc>
                <a:spcPts val="3007"/>
              </a:lnSpc>
              <a:spcBef>
                <a:spcPct val="0"/>
              </a:spcBef>
            </a:pPr>
          </a:p>
          <a:p>
            <a:pPr algn="just">
              <a:lnSpc>
                <a:spcPts val="3007"/>
              </a:lnSpc>
              <a:spcBef>
                <a:spcPct val="0"/>
              </a:spcBef>
            </a:pPr>
            <a:r>
              <a:rPr lang="en-US" sz="2313">
                <a:solidFill>
                  <a:srgbClr val="FFFFFF"/>
                </a:solidFill>
                <a:latin typeface="Montserrat"/>
                <a:ea typeface="Montserrat"/>
                <a:cs typeface="Montserrat"/>
                <a:sym typeface="Montserrat"/>
              </a:rPr>
              <a:t>Therefore, in this case, the </a:t>
            </a:r>
            <a:r>
              <a:rPr lang="en-US" b="true" sz="2313">
                <a:solidFill>
                  <a:srgbClr val="FFFFFF"/>
                </a:solidFill>
                <a:latin typeface="Montserrat Bold"/>
                <a:ea typeface="Montserrat Bold"/>
                <a:cs typeface="Montserrat Bold"/>
                <a:sym typeface="Montserrat Bold"/>
              </a:rPr>
              <a:t>Random Forest, KNN, and Decision Tree</a:t>
            </a:r>
            <a:r>
              <a:rPr lang="en-US" sz="2313">
                <a:solidFill>
                  <a:srgbClr val="FFFFFF"/>
                </a:solidFill>
                <a:latin typeface="Montserrat"/>
                <a:ea typeface="Montserrat"/>
                <a:cs typeface="Montserrat"/>
                <a:sym typeface="Montserrat"/>
              </a:rPr>
              <a:t> models are the most suitable for predicting land cover types.</a:t>
            </a:r>
          </a:p>
        </p:txBody>
      </p:sp>
      <p:grpSp>
        <p:nvGrpSpPr>
          <p:cNvPr name="Group 6" id="6"/>
          <p:cNvGrpSpPr/>
          <p:nvPr/>
        </p:nvGrpSpPr>
        <p:grpSpPr>
          <a:xfrm rot="0">
            <a:off x="12162131" y="3695099"/>
            <a:ext cx="5573347" cy="6907124"/>
            <a:chOff x="0" y="0"/>
            <a:chExt cx="796202" cy="986743"/>
          </a:xfrm>
        </p:grpSpPr>
        <p:sp>
          <p:nvSpPr>
            <p:cNvPr name="Freeform 7" id="7"/>
            <p:cNvSpPr/>
            <p:nvPr/>
          </p:nvSpPr>
          <p:spPr>
            <a:xfrm flipH="false" flipV="false" rot="0">
              <a:off x="0" y="0"/>
              <a:ext cx="796202" cy="986743"/>
            </a:xfrm>
            <a:custGeom>
              <a:avLst/>
              <a:gdLst/>
              <a:ahLst/>
              <a:cxnLst/>
              <a:rect r="r" b="b" t="t" l="l"/>
              <a:pathLst>
                <a:path h="986743" w="796202">
                  <a:moveTo>
                    <a:pt x="51397" y="0"/>
                  </a:moveTo>
                  <a:lnTo>
                    <a:pt x="744805" y="0"/>
                  </a:lnTo>
                  <a:cubicBezTo>
                    <a:pt x="773191" y="0"/>
                    <a:pt x="796202" y="23011"/>
                    <a:pt x="796202" y="51397"/>
                  </a:cubicBezTo>
                  <a:lnTo>
                    <a:pt x="796202" y="935347"/>
                  </a:lnTo>
                  <a:cubicBezTo>
                    <a:pt x="796202" y="963732"/>
                    <a:pt x="773191" y="986743"/>
                    <a:pt x="744805" y="986743"/>
                  </a:cubicBezTo>
                  <a:lnTo>
                    <a:pt x="51397" y="986743"/>
                  </a:lnTo>
                  <a:cubicBezTo>
                    <a:pt x="23011" y="986743"/>
                    <a:pt x="0" y="963732"/>
                    <a:pt x="0" y="935347"/>
                  </a:cubicBezTo>
                  <a:lnTo>
                    <a:pt x="0" y="51397"/>
                  </a:lnTo>
                  <a:cubicBezTo>
                    <a:pt x="0" y="23011"/>
                    <a:pt x="23011" y="0"/>
                    <a:pt x="51397" y="0"/>
                  </a:cubicBezTo>
                  <a:close/>
                </a:path>
              </a:pathLst>
            </a:custGeom>
            <a:blipFill>
              <a:blip r:embed="rId5"/>
              <a:stretch>
                <a:fillRect l="-42948" t="0" r="-42948" b="0"/>
              </a:stretch>
            </a:blipFill>
          </p:spPr>
        </p:sp>
      </p:grpSp>
      <p:sp>
        <p:nvSpPr>
          <p:cNvPr name="TextBox 8" id="8"/>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Summary</a:t>
            </a:r>
          </a:p>
        </p:txBody>
      </p:sp>
      <p:sp>
        <p:nvSpPr>
          <p:cNvPr name="TextBox 9" id="9"/>
          <p:cNvSpPr txBox="true"/>
          <p:nvPr/>
        </p:nvSpPr>
        <p:spPr>
          <a:xfrm rot="0">
            <a:off x="1437596" y="1934598"/>
            <a:ext cx="10274744"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Conclusion of the Project</a:t>
            </a:r>
          </a:p>
        </p:txBody>
      </p:sp>
      <p:sp>
        <p:nvSpPr>
          <p:cNvPr name="Freeform 10" id="10"/>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2461" t="-15029" r="0" b="-18174"/>
            </a:stretch>
          </a:blipFill>
        </p:spPr>
      </p:sp>
      <p:grpSp>
        <p:nvGrpSpPr>
          <p:cNvPr name="Group 3" id="3"/>
          <p:cNvGrpSpPr/>
          <p:nvPr/>
        </p:nvGrpSpPr>
        <p:grpSpPr>
          <a:xfrm rot="0">
            <a:off x="0" y="0"/>
            <a:ext cx="12071988" cy="10287000"/>
            <a:chOff x="0" y="0"/>
            <a:chExt cx="3179454" cy="2709333"/>
          </a:xfrm>
        </p:grpSpPr>
        <p:sp>
          <p:nvSpPr>
            <p:cNvPr name="Freeform 4" id="4"/>
            <p:cNvSpPr/>
            <p:nvPr/>
          </p:nvSpPr>
          <p:spPr>
            <a:xfrm flipH="false" flipV="false" rot="0">
              <a:off x="0" y="0"/>
              <a:ext cx="3179454" cy="2709333"/>
            </a:xfrm>
            <a:custGeom>
              <a:avLst/>
              <a:gdLst/>
              <a:ahLst/>
              <a:cxnLst/>
              <a:rect r="r" b="b" t="t" l="l"/>
              <a:pathLst>
                <a:path h="2709333" w="3179454">
                  <a:moveTo>
                    <a:pt x="0" y="0"/>
                  </a:moveTo>
                  <a:lnTo>
                    <a:pt x="3179454" y="0"/>
                  </a:lnTo>
                  <a:lnTo>
                    <a:pt x="3179454" y="2709333"/>
                  </a:lnTo>
                  <a:lnTo>
                    <a:pt x="0" y="2709333"/>
                  </a:lnTo>
                  <a:close/>
                </a:path>
              </a:pathLst>
            </a:custGeom>
            <a:gradFill rotWithShape="true">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name="TextBox 5" id="5"/>
            <p:cNvSpPr txBox="true"/>
            <p:nvPr/>
          </p:nvSpPr>
          <p:spPr>
            <a:xfrm>
              <a:off x="0" y="-19050"/>
              <a:ext cx="3179454" cy="2728383"/>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033327" y="4495800"/>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4146159" y="7443744"/>
            <a:ext cx="6285832" cy="840036"/>
            <a:chOff x="0" y="0"/>
            <a:chExt cx="3041014" cy="406400"/>
          </a:xfrm>
        </p:grpSpPr>
        <p:sp>
          <p:nvSpPr>
            <p:cNvPr name="Freeform 10" id="10"/>
            <p:cNvSpPr/>
            <p:nvPr/>
          </p:nvSpPr>
          <p:spPr>
            <a:xfrm flipH="false" flipV="false" rot="0">
              <a:off x="0" y="0"/>
              <a:ext cx="3041014" cy="406400"/>
            </a:xfrm>
            <a:custGeom>
              <a:avLst/>
              <a:gdLst/>
              <a:ahLst/>
              <a:cxnLst/>
              <a:rect r="r" b="b" t="t" l="l"/>
              <a:pathLst>
                <a:path h="406400" w="3041014">
                  <a:moveTo>
                    <a:pt x="2837814" y="0"/>
                  </a:moveTo>
                  <a:cubicBezTo>
                    <a:pt x="2950038" y="0"/>
                    <a:pt x="3041014" y="90976"/>
                    <a:pt x="3041014" y="203200"/>
                  </a:cubicBezTo>
                  <a:cubicBezTo>
                    <a:pt x="3041014" y="315424"/>
                    <a:pt x="2950038" y="406400"/>
                    <a:pt x="2837814"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11" id="11"/>
            <p:cNvSpPr txBox="true"/>
            <p:nvPr/>
          </p:nvSpPr>
          <p:spPr>
            <a:xfrm>
              <a:off x="0" y="-38100"/>
              <a:ext cx="304101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437596" y="7443744"/>
            <a:ext cx="3322356" cy="840036"/>
            <a:chOff x="0" y="0"/>
            <a:chExt cx="1607318" cy="406400"/>
          </a:xfrm>
        </p:grpSpPr>
        <p:sp>
          <p:nvSpPr>
            <p:cNvPr name="Freeform 13" id="13"/>
            <p:cNvSpPr/>
            <p:nvPr/>
          </p:nvSpPr>
          <p:spPr>
            <a:xfrm flipH="false" flipV="false" rot="0">
              <a:off x="0" y="0"/>
              <a:ext cx="1607318" cy="406400"/>
            </a:xfrm>
            <a:custGeom>
              <a:avLst/>
              <a:gdLst/>
              <a:ahLst/>
              <a:cxnLst/>
              <a:rect r="r" b="b" t="t" l="l"/>
              <a:pathLst>
                <a:path h="406400" w="1607318">
                  <a:moveTo>
                    <a:pt x="1404118" y="0"/>
                  </a:moveTo>
                  <a:cubicBezTo>
                    <a:pt x="1516342" y="0"/>
                    <a:pt x="1607318" y="90976"/>
                    <a:pt x="1607318" y="203200"/>
                  </a:cubicBezTo>
                  <a:cubicBezTo>
                    <a:pt x="1607318" y="315424"/>
                    <a:pt x="1516342" y="406400"/>
                    <a:pt x="1404118"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14" id="14"/>
            <p:cNvSpPr txBox="true"/>
            <p:nvPr/>
          </p:nvSpPr>
          <p:spPr>
            <a:xfrm>
              <a:off x="0" y="-38100"/>
              <a:ext cx="1607318"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4759952" y="7835633"/>
            <a:ext cx="4836963" cy="846468"/>
          </a:xfrm>
          <a:custGeom>
            <a:avLst/>
            <a:gdLst/>
            <a:ahLst/>
            <a:cxnLst/>
            <a:rect r="r" b="b" t="t" l="l"/>
            <a:pathLst>
              <a:path h="846468" w="4836963">
                <a:moveTo>
                  <a:pt x="0" y="0"/>
                </a:moveTo>
                <a:lnTo>
                  <a:pt x="4836962" y="0"/>
                </a:lnTo>
                <a:lnTo>
                  <a:pt x="4836962" y="846469"/>
                </a:lnTo>
                <a:lnTo>
                  <a:pt x="0" y="846469"/>
                </a:lnTo>
                <a:lnTo>
                  <a:pt x="0" y="0"/>
                </a:lnTo>
                <a:close/>
              </a:path>
            </a:pathLst>
          </a:custGeom>
          <a:blipFill>
            <a:blip r:embed="rId5"/>
            <a:stretch>
              <a:fillRect l="0" t="0" r="0" b="0"/>
            </a:stretch>
          </a:blipFill>
        </p:spPr>
      </p:sp>
      <p:sp>
        <p:nvSpPr>
          <p:cNvPr name="Freeform 16" id="16"/>
          <p:cNvSpPr/>
          <p:nvPr/>
        </p:nvSpPr>
        <p:spPr>
          <a:xfrm flipH="false" flipV="false" rot="0">
            <a:off x="1720422" y="7177785"/>
            <a:ext cx="3039530" cy="531918"/>
          </a:xfrm>
          <a:custGeom>
            <a:avLst/>
            <a:gdLst/>
            <a:ahLst/>
            <a:cxnLst/>
            <a:rect r="r" b="b" t="t" l="l"/>
            <a:pathLst>
              <a:path h="531918" w="3039530">
                <a:moveTo>
                  <a:pt x="0" y="0"/>
                </a:moveTo>
                <a:lnTo>
                  <a:pt x="3039530" y="0"/>
                </a:lnTo>
                <a:lnTo>
                  <a:pt x="3039530" y="531917"/>
                </a:lnTo>
                <a:lnTo>
                  <a:pt x="0" y="531917"/>
                </a:lnTo>
                <a:lnTo>
                  <a:pt x="0" y="0"/>
                </a:lnTo>
                <a:close/>
              </a:path>
            </a:pathLst>
          </a:custGeom>
          <a:blipFill>
            <a:blip r:embed="rId5"/>
            <a:stretch>
              <a:fillRect l="0" t="0" r="0" b="0"/>
            </a:stretch>
          </a:blipFill>
        </p:spPr>
      </p:sp>
      <p:sp>
        <p:nvSpPr>
          <p:cNvPr name="Freeform 17" id="17"/>
          <p:cNvSpPr/>
          <p:nvPr/>
        </p:nvSpPr>
        <p:spPr>
          <a:xfrm flipH="false" flipV="false" rot="0">
            <a:off x="1784363" y="4669743"/>
            <a:ext cx="593125" cy="380341"/>
          </a:xfrm>
          <a:custGeom>
            <a:avLst/>
            <a:gdLst/>
            <a:ahLst/>
            <a:cxnLst/>
            <a:rect r="r" b="b" t="t" l="l"/>
            <a:pathLst>
              <a:path h="380341" w="593125">
                <a:moveTo>
                  <a:pt x="0" y="0"/>
                </a:moveTo>
                <a:lnTo>
                  <a:pt x="593125" y="0"/>
                </a:lnTo>
                <a:lnTo>
                  <a:pt x="593125" y="380341"/>
                </a:lnTo>
                <a:lnTo>
                  <a:pt x="0" y="380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834682" y="5276461"/>
            <a:ext cx="492488" cy="492488"/>
          </a:xfrm>
          <a:custGeom>
            <a:avLst/>
            <a:gdLst/>
            <a:ahLst/>
            <a:cxnLst/>
            <a:rect r="r" b="b" t="t" l="l"/>
            <a:pathLst>
              <a:path h="492488" w="492488">
                <a:moveTo>
                  <a:pt x="0" y="0"/>
                </a:moveTo>
                <a:lnTo>
                  <a:pt x="492488" y="0"/>
                </a:lnTo>
                <a:lnTo>
                  <a:pt x="492488" y="492489"/>
                </a:lnTo>
                <a:lnTo>
                  <a:pt x="0" y="4924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834682" y="5968904"/>
            <a:ext cx="492488" cy="492488"/>
          </a:xfrm>
          <a:custGeom>
            <a:avLst/>
            <a:gdLst/>
            <a:ahLst/>
            <a:cxnLst/>
            <a:rect r="r" b="b" t="t" l="l"/>
            <a:pathLst>
              <a:path h="492488" w="492488">
                <a:moveTo>
                  <a:pt x="0" y="0"/>
                </a:moveTo>
                <a:lnTo>
                  <a:pt x="492488" y="0"/>
                </a:lnTo>
                <a:lnTo>
                  <a:pt x="492488" y="492489"/>
                </a:lnTo>
                <a:lnTo>
                  <a:pt x="0" y="492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437596" y="2289789"/>
            <a:ext cx="7097411" cy="1577837"/>
          </a:xfrm>
          <a:prstGeom prst="rect">
            <a:avLst/>
          </a:prstGeom>
        </p:spPr>
        <p:txBody>
          <a:bodyPr anchor="t" rtlCol="false" tIns="0" lIns="0" bIns="0" rIns="0">
            <a:spAutoFit/>
          </a:bodyPr>
          <a:lstStyle/>
          <a:p>
            <a:pPr algn="l">
              <a:lnSpc>
                <a:spcPts val="12969"/>
              </a:lnSpc>
              <a:spcBef>
                <a:spcPct val="0"/>
              </a:spcBef>
            </a:pPr>
            <a:r>
              <a:rPr lang="en-US" sz="9264" b="true">
                <a:solidFill>
                  <a:srgbClr val="FFFFFF"/>
                </a:solidFill>
                <a:latin typeface="Montaser Arabic Ultra-Bold"/>
                <a:ea typeface="Montaser Arabic Ultra-Bold"/>
                <a:cs typeface="Montaser Arabic Ultra-Bold"/>
                <a:sym typeface="Montaser Arabic Ultra-Bold"/>
              </a:rPr>
              <a:t>Thank You</a:t>
            </a:r>
          </a:p>
        </p:txBody>
      </p:sp>
      <p:sp>
        <p:nvSpPr>
          <p:cNvPr name="TextBox 21" id="21"/>
          <p:cNvSpPr txBox="true"/>
          <p:nvPr/>
        </p:nvSpPr>
        <p:spPr>
          <a:xfrm rot="0">
            <a:off x="1263803" y="7628865"/>
            <a:ext cx="3324699" cy="441219"/>
          </a:xfrm>
          <a:prstGeom prst="rect">
            <a:avLst/>
          </a:prstGeom>
        </p:spPr>
        <p:txBody>
          <a:bodyPr anchor="t" rtlCol="false" tIns="0" lIns="0" bIns="0" rIns="0">
            <a:spAutoFit/>
          </a:bodyPr>
          <a:lstStyle/>
          <a:p>
            <a:pPr algn="ctr">
              <a:lnSpc>
                <a:spcPts val="3578"/>
              </a:lnSpc>
            </a:pPr>
            <a:r>
              <a:rPr lang="en-US" sz="2752">
                <a:solidFill>
                  <a:srgbClr val="FFFFFF"/>
                </a:solidFill>
                <a:latin typeface="Montserrat"/>
                <a:ea typeface="Montserrat"/>
                <a:cs typeface="Montserrat"/>
                <a:sym typeface="Montserrat"/>
              </a:rPr>
              <a:t>Presented By</a:t>
            </a:r>
          </a:p>
        </p:txBody>
      </p:sp>
      <p:sp>
        <p:nvSpPr>
          <p:cNvPr name="TextBox 22" id="22"/>
          <p:cNvSpPr txBox="true"/>
          <p:nvPr/>
        </p:nvSpPr>
        <p:spPr>
          <a:xfrm rot="0">
            <a:off x="4895142" y="7628828"/>
            <a:ext cx="5668639" cy="441293"/>
          </a:xfrm>
          <a:prstGeom prst="rect">
            <a:avLst/>
          </a:prstGeom>
        </p:spPr>
        <p:txBody>
          <a:bodyPr anchor="t" rtlCol="false" tIns="0" lIns="0" bIns="0" rIns="0">
            <a:spAutoFit/>
          </a:bodyPr>
          <a:lstStyle/>
          <a:p>
            <a:pPr algn="l">
              <a:lnSpc>
                <a:spcPts val="3578"/>
              </a:lnSpc>
            </a:pPr>
            <a:r>
              <a:rPr lang="en-US" sz="2752" b="true">
                <a:solidFill>
                  <a:srgbClr val="FFFFFF"/>
                </a:solidFill>
                <a:latin typeface="Montserrat Bold"/>
                <a:ea typeface="Montserrat Bold"/>
                <a:cs typeface="Montserrat Bold"/>
                <a:sym typeface="Montserrat Bold"/>
              </a:rPr>
              <a:t>Muhammad Ghaza Eka Putra</a:t>
            </a:r>
          </a:p>
        </p:txBody>
      </p:sp>
      <p:sp>
        <p:nvSpPr>
          <p:cNvPr name="TextBox 23" id="23"/>
          <p:cNvSpPr txBox="true"/>
          <p:nvPr/>
        </p:nvSpPr>
        <p:spPr>
          <a:xfrm rot="0">
            <a:off x="2591590" y="4441143"/>
            <a:ext cx="10275743" cy="1953575"/>
          </a:xfrm>
          <a:prstGeom prst="rect">
            <a:avLst/>
          </a:prstGeom>
        </p:spPr>
        <p:txBody>
          <a:bodyPr anchor="t" rtlCol="false" tIns="0" lIns="0" bIns="0" rIns="0">
            <a:spAutoFit/>
          </a:bodyPr>
          <a:lstStyle/>
          <a:p>
            <a:pPr algn="just" marL="0" indent="0" lvl="0">
              <a:lnSpc>
                <a:spcPts val="5371"/>
              </a:lnSpc>
            </a:pPr>
            <a:r>
              <a:rPr lang="en-US" sz="2607">
                <a:solidFill>
                  <a:srgbClr val="FFFFFF"/>
                </a:solidFill>
                <a:latin typeface="Montserrat"/>
                <a:ea typeface="Montserrat"/>
                <a:cs typeface="Montserrat"/>
                <a:sym typeface="Montserrat"/>
              </a:rPr>
              <a:t>ghazaputra99@gmail.com</a:t>
            </a:r>
          </a:p>
          <a:p>
            <a:pPr algn="just" marL="0" indent="0" lvl="0">
              <a:lnSpc>
                <a:spcPts val="5371"/>
              </a:lnSpc>
            </a:pPr>
            <a:r>
              <a:rPr lang="en-US" sz="2607" strike="noStrike" u="sng">
                <a:solidFill>
                  <a:srgbClr val="FFFFFF"/>
                </a:solidFill>
                <a:latin typeface="Montserrat"/>
                <a:ea typeface="Montserrat"/>
                <a:cs typeface="Montserrat"/>
                <a:sym typeface="Montserrat"/>
                <a:hlinkClick r:id="rId12" tooltip="https://www.linkedin.com/in/muhammadghazaekaputra"/>
              </a:rPr>
              <a:t>https://www.linkedin.com/in/muhammadghazaekaputra</a:t>
            </a:r>
          </a:p>
          <a:p>
            <a:pPr algn="just" marL="0" indent="0" lvl="0">
              <a:lnSpc>
                <a:spcPts val="5371"/>
              </a:lnSpc>
            </a:pPr>
            <a:r>
              <a:rPr lang="en-US" sz="2607" strike="noStrike" u="sng">
                <a:solidFill>
                  <a:srgbClr val="FFFFFF"/>
                </a:solidFill>
                <a:latin typeface="Montserrat"/>
                <a:ea typeface="Montserrat"/>
                <a:cs typeface="Montserrat"/>
                <a:sym typeface="Montserrat"/>
                <a:hlinkClick r:id="rId13" tooltip="https://github.com/ghaza-putra"/>
              </a:rPr>
              <a:t>https://github.com/ghaza-putra</a:t>
            </a:r>
          </a:p>
        </p:txBody>
      </p:sp>
      <p:sp>
        <p:nvSpPr>
          <p:cNvPr name="Freeform 24" id="24"/>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5" id="25"/>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46739" y="5381683"/>
            <a:ext cx="5980814" cy="5143500"/>
          </a:xfrm>
          <a:custGeom>
            <a:avLst/>
            <a:gdLst/>
            <a:ahLst/>
            <a:cxnLst/>
            <a:rect r="r" b="b" t="t" l="l"/>
            <a:pathLst>
              <a:path h="5143500" w="5980814">
                <a:moveTo>
                  <a:pt x="0" y="0"/>
                </a:moveTo>
                <a:lnTo>
                  <a:pt x="5980814" y="0"/>
                </a:lnTo>
                <a:lnTo>
                  <a:pt x="5980814" y="5143500"/>
                </a:lnTo>
                <a:lnTo>
                  <a:pt x="0" y="5143500"/>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600" y="898534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37596" y="1934598"/>
            <a:ext cx="11488831"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Overview</a:t>
            </a:r>
          </a:p>
        </p:txBody>
      </p:sp>
      <p:sp>
        <p:nvSpPr>
          <p:cNvPr name="TextBox 7" id="7"/>
          <p:cNvSpPr txBox="true"/>
          <p:nvPr/>
        </p:nvSpPr>
        <p:spPr>
          <a:xfrm rot="0">
            <a:off x="1437596" y="2802771"/>
            <a:ext cx="8327183"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Background Problem Project</a:t>
            </a:r>
          </a:p>
        </p:txBody>
      </p:sp>
      <p:sp>
        <p:nvSpPr>
          <p:cNvPr name="Freeform 8" id="8"/>
          <p:cNvSpPr/>
          <p:nvPr/>
        </p:nvSpPr>
        <p:spPr>
          <a:xfrm flipH="false" flipV="false" rot="0">
            <a:off x="1513796" y="3942300"/>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961480" y="3923250"/>
            <a:ext cx="7860449" cy="641350"/>
          </a:xfrm>
          <a:prstGeom prst="rect">
            <a:avLst/>
          </a:prstGeom>
        </p:spPr>
        <p:txBody>
          <a:bodyPr anchor="t" rtlCol="false" tIns="0" lIns="0" bIns="0" rIns="0">
            <a:spAutoFit/>
          </a:bodyPr>
          <a:lstStyle/>
          <a:p>
            <a:pPr algn="just">
              <a:lnSpc>
                <a:spcPts val="2600"/>
              </a:lnSpc>
            </a:pPr>
            <a:r>
              <a:rPr lang="en-US" sz="2000">
                <a:solidFill>
                  <a:srgbClr val="FFFFFF"/>
                </a:solidFill>
                <a:latin typeface="Montserrat"/>
                <a:ea typeface="Montserrat"/>
                <a:cs typeface="Montserrat"/>
                <a:sym typeface="Montserrat"/>
              </a:rPr>
              <a:t>Predict land cover types based on environmental and topographic features.</a:t>
            </a:r>
          </a:p>
        </p:txBody>
      </p:sp>
      <p:sp>
        <p:nvSpPr>
          <p:cNvPr name="TextBox 10" id="10"/>
          <p:cNvSpPr txBox="true"/>
          <p:nvPr/>
        </p:nvSpPr>
        <p:spPr>
          <a:xfrm rot="0">
            <a:off x="1961480" y="4964650"/>
            <a:ext cx="7860449" cy="641350"/>
          </a:xfrm>
          <a:prstGeom prst="rect">
            <a:avLst/>
          </a:prstGeom>
        </p:spPr>
        <p:txBody>
          <a:bodyPr anchor="t" rtlCol="false" tIns="0" lIns="0" bIns="0" rIns="0">
            <a:spAutoFit/>
          </a:bodyPr>
          <a:lstStyle/>
          <a:p>
            <a:pPr algn="just">
              <a:lnSpc>
                <a:spcPts val="2600"/>
              </a:lnSpc>
            </a:pPr>
            <a:r>
              <a:rPr lang="en-US" sz="2000">
                <a:solidFill>
                  <a:srgbClr val="FFFFFF"/>
                </a:solidFill>
                <a:latin typeface="Montserrat"/>
                <a:ea typeface="Montserrat"/>
                <a:cs typeface="Montserrat"/>
                <a:sym typeface="Montserrat"/>
              </a:rPr>
              <a:t>Background data from Roosevelt National Forest, important for conservation, forest management, and regional planning.</a:t>
            </a:r>
          </a:p>
        </p:txBody>
      </p:sp>
      <p:sp>
        <p:nvSpPr>
          <p:cNvPr name="Freeform 11" id="11"/>
          <p:cNvSpPr/>
          <p:nvPr/>
        </p:nvSpPr>
        <p:spPr>
          <a:xfrm flipH="false" flipV="false" rot="0">
            <a:off x="1513796" y="5009362"/>
            <a:ext cx="314587" cy="314587"/>
          </a:xfrm>
          <a:custGeom>
            <a:avLst/>
            <a:gdLst/>
            <a:ahLst/>
            <a:cxnLst/>
            <a:rect r="r" b="b" t="t" l="l"/>
            <a:pathLst>
              <a:path h="314587" w="314587">
                <a:moveTo>
                  <a:pt x="0" y="0"/>
                </a:moveTo>
                <a:lnTo>
                  <a:pt x="314587" y="0"/>
                </a:lnTo>
                <a:lnTo>
                  <a:pt x="314587" y="314586"/>
                </a:lnTo>
                <a:lnTo>
                  <a:pt x="0" y="3145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961480" y="6006050"/>
            <a:ext cx="7860449" cy="641350"/>
          </a:xfrm>
          <a:prstGeom prst="rect">
            <a:avLst/>
          </a:prstGeom>
        </p:spPr>
        <p:txBody>
          <a:bodyPr anchor="t" rtlCol="false" tIns="0" lIns="0" bIns="0" rIns="0">
            <a:spAutoFit/>
          </a:bodyPr>
          <a:lstStyle/>
          <a:p>
            <a:pPr algn="just">
              <a:lnSpc>
                <a:spcPts val="2600"/>
              </a:lnSpc>
            </a:pPr>
            <a:r>
              <a:rPr lang="en-US" sz="2000">
                <a:solidFill>
                  <a:srgbClr val="FFFFFF"/>
                </a:solidFill>
                <a:latin typeface="Montserrat"/>
                <a:ea typeface="Montserrat"/>
                <a:cs typeface="Montserrat"/>
                <a:sym typeface="Montserrat"/>
              </a:rPr>
              <a:t>The project aims to develop an accurate and interpretable classification model.</a:t>
            </a:r>
          </a:p>
        </p:txBody>
      </p:sp>
      <p:sp>
        <p:nvSpPr>
          <p:cNvPr name="Freeform 13" id="13"/>
          <p:cNvSpPr/>
          <p:nvPr/>
        </p:nvSpPr>
        <p:spPr>
          <a:xfrm flipH="false" flipV="false" rot="0">
            <a:off x="1513796" y="6076423"/>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961480" y="7047450"/>
            <a:ext cx="7860449" cy="1289050"/>
          </a:xfrm>
          <a:prstGeom prst="rect">
            <a:avLst/>
          </a:prstGeom>
        </p:spPr>
        <p:txBody>
          <a:bodyPr anchor="t" rtlCol="false" tIns="0" lIns="0" bIns="0" rIns="0">
            <a:spAutoFit/>
          </a:bodyPr>
          <a:lstStyle/>
          <a:p>
            <a:pPr algn="just">
              <a:lnSpc>
                <a:spcPts val="2600"/>
              </a:lnSpc>
              <a:spcBef>
                <a:spcPct val="0"/>
              </a:spcBef>
            </a:pPr>
            <a:r>
              <a:rPr lang="en-US" sz="2000">
                <a:solidFill>
                  <a:srgbClr val="FFFFFF"/>
                </a:solidFill>
                <a:latin typeface="Montserrat"/>
                <a:ea typeface="Montserrat"/>
                <a:cs typeface="Montserrat"/>
                <a:sym typeface="Montserrat"/>
              </a:rPr>
              <a:t>The p</a:t>
            </a:r>
            <a:r>
              <a:rPr lang="en-US" sz="2000">
                <a:solidFill>
                  <a:srgbClr val="FFFFFF"/>
                </a:solidFill>
                <a:latin typeface="Montserrat"/>
                <a:ea typeface="Montserrat"/>
                <a:cs typeface="Montserrat"/>
                <a:sym typeface="Montserrat"/>
              </a:rPr>
              <a:t>roject starts with preprocessing and exploratory data analysis (EDA), followed by supervised ML modeling (Random Forest, K-Nearest Neighbors, Naive Bayes, Decision Tree, Logistic Regression), and ends with model evaluation.</a:t>
            </a:r>
          </a:p>
        </p:txBody>
      </p:sp>
      <p:sp>
        <p:nvSpPr>
          <p:cNvPr name="Freeform 15" id="15"/>
          <p:cNvSpPr/>
          <p:nvPr/>
        </p:nvSpPr>
        <p:spPr>
          <a:xfrm flipH="false" flipV="false" rot="0">
            <a:off x="1513796" y="7143485"/>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1524165" y="1844386"/>
            <a:ext cx="5582735" cy="9350589"/>
            <a:chOff x="0" y="0"/>
            <a:chExt cx="589132" cy="986743"/>
          </a:xfrm>
        </p:grpSpPr>
        <p:sp>
          <p:nvSpPr>
            <p:cNvPr name="Freeform 17" id="17"/>
            <p:cNvSpPr/>
            <p:nvPr/>
          </p:nvSpPr>
          <p:spPr>
            <a:xfrm flipH="false" flipV="false" rot="0">
              <a:off x="0" y="0"/>
              <a:ext cx="589131" cy="986743"/>
            </a:xfrm>
            <a:custGeom>
              <a:avLst/>
              <a:gdLst/>
              <a:ahLst/>
              <a:cxnLst/>
              <a:rect r="r" b="b" t="t" l="l"/>
              <a:pathLst>
                <a:path h="986743" w="589131">
                  <a:moveTo>
                    <a:pt x="51310" y="0"/>
                  </a:moveTo>
                  <a:lnTo>
                    <a:pt x="537821" y="0"/>
                  </a:lnTo>
                  <a:cubicBezTo>
                    <a:pt x="566159" y="0"/>
                    <a:pt x="589131" y="22972"/>
                    <a:pt x="589131" y="51310"/>
                  </a:cubicBezTo>
                  <a:lnTo>
                    <a:pt x="589131" y="935433"/>
                  </a:lnTo>
                  <a:cubicBezTo>
                    <a:pt x="589131" y="963771"/>
                    <a:pt x="566159" y="986743"/>
                    <a:pt x="537821" y="986743"/>
                  </a:cubicBezTo>
                  <a:lnTo>
                    <a:pt x="51310" y="986743"/>
                  </a:lnTo>
                  <a:cubicBezTo>
                    <a:pt x="22972" y="986743"/>
                    <a:pt x="0" y="963771"/>
                    <a:pt x="0" y="935433"/>
                  </a:cubicBezTo>
                  <a:lnTo>
                    <a:pt x="0" y="51310"/>
                  </a:lnTo>
                  <a:cubicBezTo>
                    <a:pt x="0" y="22972"/>
                    <a:pt x="22972" y="0"/>
                    <a:pt x="51310" y="0"/>
                  </a:cubicBezTo>
                  <a:close/>
                </a:path>
              </a:pathLst>
            </a:custGeom>
            <a:blipFill>
              <a:blip r:embed="rId7"/>
              <a:stretch>
                <a:fillRect l="-43551" t="0" r="-154210" b="0"/>
              </a:stretch>
            </a:blipFill>
          </p:spPr>
        </p:sp>
      </p:grpSp>
      <p:sp>
        <p:nvSpPr>
          <p:cNvPr name="Freeform 18" id="18"/>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4168" y="8764456"/>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064721" y="1674206"/>
            <a:ext cx="7638396" cy="7825990"/>
            <a:chOff x="0" y="0"/>
            <a:chExt cx="2011759" cy="2061166"/>
          </a:xfrm>
        </p:grpSpPr>
        <p:sp>
          <p:nvSpPr>
            <p:cNvPr name="Freeform 6" id="6"/>
            <p:cNvSpPr/>
            <p:nvPr/>
          </p:nvSpPr>
          <p:spPr>
            <a:xfrm flipH="false" flipV="false" rot="0">
              <a:off x="0" y="0"/>
              <a:ext cx="2011759" cy="2061166"/>
            </a:xfrm>
            <a:custGeom>
              <a:avLst/>
              <a:gdLst/>
              <a:ahLst/>
              <a:cxnLst/>
              <a:rect r="r" b="b" t="t" l="l"/>
              <a:pathLst>
                <a:path h="2061166" w="2011759">
                  <a:moveTo>
                    <a:pt x="51691" y="0"/>
                  </a:moveTo>
                  <a:lnTo>
                    <a:pt x="1960067" y="0"/>
                  </a:lnTo>
                  <a:cubicBezTo>
                    <a:pt x="1988616" y="0"/>
                    <a:pt x="2011759" y="23143"/>
                    <a:pt x="2011759" y="51691"/>
                  </a:cubicBezTo>
                  <a:lnTo>
                    <a:pt x="2011759" y="2009475"/>
                  </a:lnTo>
                  <a:cubicBezTo>
                    <a:pt x="2011759" y="2023184"/>
                    <a:pt x="2006313" y="2036332"/>
                    <a:pt x="1996619" y="2046026"/>
                  </a:cubicBezTo>
                  <a:cubicBezTo>
                    <a:pt x="1986925" y="2055720"/>
                    <a:pt x="1973777" y="2061166"/>
                    <a:pt x="1960067" y="2061166"/>
                  </a:cubicBezTo>
                  <a:lnTo>
                    <a:pt x="51691" y="2061166"/>
                  </a:lnTo>
                  <a:cubicBezTo>
                    <a:pt x="37982" y="2061166"/>
                    <a:pt x="24834" y="2055720"/>
                    <a:pt x="15140" y="2046026"/>
                  </a:cubicBezTo>
                  <a:cubicBezTo>
                    <a:pt x="5446" y="2036332"/>
                    <a:pt x="0" y="2023184"/>
                    <a:pt x="0" y="2009475"/>
                  </a:cubicBezTo>
                  <a:lnTo>
                    <a:pt x="0" y="51691"/>
                  </a:lnTo>
                  <a:cubicBezTo>
                    <a:pt x="0" y="37982"/>
                    <a:pt x="5446" y="24834"/>
                    <a:pt x="15140" y="15140"/>
                  </a:cubicBezTo>
                  <a:cubicBezTo>
                    <a:pt x="24834" y="5446"/>
                    <a:pt x="37982" y="0"/>
                    <a:pt x="51691"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2011759" cy="2089741"/>
            </a:xfrm>
            <a:prstGeom prst="rect">
              <a:avLst/>
            </a:prstGeom>
          </p:spPr>
          <p:txBody>
            <a:bodyPr anchor="ctr" rtlCol="false" tIns="50800" lIns="50800" bIns="50800" rIns="50800"/>
            <a:lstStyle/>
            <a:p>
              <a:pPr algn="ctr">
                <a:lnSpc>
                  <a:spcPts val="3007"/>
                </a:lnSpc>
              </a:pPr>
            </a:p>
          </p:txBody>
        </p:sp>
      </p:grpSp>
      <p:grpSp>
        <p:nvGrpSpPr>
          <p:cNvPr name="Group 8" id="8"/>
          <p:cNvGrpSpPr/>
          <p:nvPr/>
        </p:nvGrpSpPr>
        <p:grpSpPr>
          <a:xfrm rot="0">
            <a:off x="10335215" y="1998366"/>
            <a:ext cx="7135509" cy="7240371"/>
            <a:chOff x="0" y="0"/>
            <a:chExt cx="1145147" cy="1161976"/>
          </a:xfrm>
        </p:grpSpPr>
        <p:sp>
          <p:nvSpPr>
            <p:cNvPr name="Freeform 9" id="9"/>
            <p:cNvSpPr/>
            <p:nvPr/>
          </p:nvSpPr>
          <p:spPr>
            <a:xfrm flipH="false" flipV="false" rot="0">
              <a:off x="0" y="0"/>
              <a:ext cx="1145147" cy="1161976"/>
            </a:xfrm>
            <a:custGeom>
              <a:avLst/>
              <a:gdLst/>
              <a:ahLst/>
              <a:cxnLst/>
              <a:rect r="r" b="b" t="t" l="l"/>
              <a:pathLst>
                <a:path h="1161976" w="1145147">
                  <a:moveTo>
                    <a:pt x="39059" y="0"/>
                  </a:moveTo>
                  <a:lnTo>
                    <a:pt x="1106088" y="0"/>
                  </a:lnTo>
                  <a:cubicBezTo>
                    <a:pt x="1127659" y="0"/>
                    <a:pt x="1145147" y="17488"/>
                    <a:pt x="1145147" y="39059"/>
                  </a:cubicBezTo>
                  <a:lnTo>
                    <a:pt x="1145147" y="1122916"/>
                  </a:lnTo>
                  <a:cubicBezTo>
                    <a:pt x="1145147" y="1144488"/>
                    <a:pt x="1127659" y="1161976"/>
                    <a:pt x="1106088" y="1161976"/>
                  </a:cubicBezTo>
                  <a:lnTo>
                    <a:pt x="39059" y="1161976"/>
                  </a:lnTo>
                  <a:cubicBezTo>
                    <a:pt x="17488" y="1161976"/>
                    <a:pt x="0" y="1144488"/>
                    <a:pt x="0" y="1122916"/>
                  </a:cubicBezTo>
                  <a:lnTo>
                    <a:pt x="0" y="39059"/>
                  </a:lnTo>
                  <a:cubicBezTo>
                    <a:pt x="0" y="17488"/>
                    <a:pt x="17488" y="0"/>
                    <a:pt x="39059" y="0"/>
                  </a:cubicBezTo>
                  <a:close/>
                </a:path>
              </a:pathLst>
            </a:custGeom>
            <a:blipFill>
              <a:blip r:embed="rId5"/>
              <a:stretch>
                <a:fillRect l="0" t="-26" r="0" b="-26"/>
              </a:stretch>
            </a:blipFill>
            <a:ln cap="rnd">
              <a:noFill/>
              <a:prstDash val="solid"/>
              <a:round/>
            </a:ln>
          </p:spPr>
        </p:sp>
      </p:grpSp>
      <p:sp>
        <p:nvSpPr>
          <p:cNvPr name="TextBox 10" id="10"/>
          <p:cNvSpPr txBox="true"/>
          <p:nvPr/>
        </p:nvSpPr>
        <p:spPr>
          <a:xfrm rot="0">
            <a:off x="1437596" y="1934598"/>
            <a:ext cx="7706404"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Flowchart</a:t>
            </a:r>
          </a:p>
        </p:txBody>
      </p:sp>
      <p:sp>
        <p:nvSpPr>
          <p:cNvPr name="TextBox 11" id="11"/>
          <p:cNvSpPr txBox="true"/>
          <p:nvPr/>
        </p:nvSpPr>
        <p:spPr>
          <a:xfrm rot="0">
            <a:off x="1437596" y="2802771"/>
            <a:ext cx="8327183"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Project Workflow Steps</a:t>
            </a:r>
          </a:p>
        </p:txBody>
      </p:sp>
      <p:sp>
        <p:nvSpPr>
          <p:cNvPr name="Freeform 12" id="12"/>
          <p:cNvSpPr/>
          <p:nvPr/>
        </p:nvSpPr>
        <p:spPr>
          <a:xfrm flipH="false" flipV="false" rot="0">
            <a:off x="10269921" y="1291153"/>
            <a:ext cx="4486604" cy="785156"/>
          </a:xfrm>
          <a:custGeom>
            <a:avLst/>
            <a:gdLst/>
            <a:ahLst/>
            <a:cxnLst/>
            <a:rect r="r" b="b" t="t" l="l"/>
            <a:pathLst>
              <a:path h="785156" w="4486604">
                <a:moveTo>
                  <a:pt x="0" y="0"/>
                </a:moveTo>
                <a:lnTo>
                  <a:pt x="4486604" y="0"/>
                </a:lnTo>
                <a:lnTo>
                  <a:pt x="4486604" y="785156"/>
                </a:lnTo>
                <a:lnTo>
                  <a:pt x="0" y="785156"/>
                </a:lnTo>
                <a:lnTo>
                  <a:pt x="0" y="0"/>
                </a:lnTo>
                <a:close/>
              </a:path>
            </a:pathLst>
          </a:custGeom>
          <a:blipFill>
            <a:blip r:embed="rId6"/>
            <a:stretch>
              <a:fillRect l="0" t="0" r="0" b="0"/>
            </a:stretch>
          </a:blipFill>
        </p:spPr>
      </p:sp>
      <p:sp>
        <p:nvSpPr>
          <p:cNvPr name="Freeform 13" id="13"/>
          <p:cNvSpPr/>
          <p:nvPr/>
        </p:nvSpPr>
        <p:spPr>
          <a:xfrm flipH="false" flipV="false" rot="0">
            <a:off x="13287046" y="9088568"/>
            <a:ext cx="4486604" cy="785156"/>
          </a:xfrm>
          <a:custGeom>
            <a:avLst/>
            <a:gdLst/>
            <a:ahLst/>
            <a:cxnLst/>
            <a:rect r="r" b="b" t="t" l="l"/>
            <a:pathLst>
              <a:path h="785156" w="4486604">
                <a:moveTo>
                  <a:pt x="0" y="0"/>
                </a:moveTo>
                <a:lnTo>
                  <a:pt x="4486604" y="0"/>
                </a:lnTo>
                <a:lnTo>
                  <a:pt x="4486604" y="785155"/>
                </a:lnTo>
                <a:lnTo>
                  <a:pt x="0" y="785155"/>
                </a:lnTo>
                <a:lnTo>
                  <a:pt x="0" y="0"/>
                </a:lnTo>
                <a:close/>
              </a:path>
            </a:pathLst>
          </a:custGeom>
          <a:blipFill>
            <a:blip r:embed="rId6"/>
            <a:stretch>
              <a:fillRect l="0" t="0" r="0" b="0"/>
            </a:stretch>
          </a:blipFill>
        </p:spPr>
      </p:sp>
      <p:sp>
        <p:nvSpPr>
          <p:cNvPr name="Freeform 14" id="14"/>
          <p:cNvSpPr/>
          <p:nvPr/>
        </p:nvSpPr>
        <p:spPr>
          <a:xfrm flipH="false" flipV="false" rot="0">
            <a:off x="1437596" y="3481574"/>
            <a:ext cx="314587" cy="314587"/>
          </a:xfrm>
          <a:custGeom>
            <a:avLst/>
            <a:gdLst/>
            <a:ahLst/>
            <a:cxnLst/>
            <a:rect r="r" b="b" t="t" l="l"/>
            <a:pathLst>
              <a:path h="314587" w="314587">
                <a:moveTo>
                  <a:pt x="0" y="0"/>
                </a:moveTo>
                <a:lnTo>
                  <a:pt x="314587" y="0"/>
                </a:lnTo>
                <a:lnTo>
                  <a:pt x="314587" y="314586"/>
                </a:lnTo>
                <a:lnTo>
                  <a:pt x="0" y="3145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932905" y="3434482"/>
            <a:ext cx="7315870" cy="761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Inputting the 'covtype.csv' dataset and importing necessary libraries</a:t>
            </a:r>
          </a:p>
        </p:txBody>
      </p:sp>
      <p:sp>
        <p:nvSpPr>
          <p:cNvPr name="Freeform 16" id="16"/>
          <p:cNvSpPr/>
          <p:nvPr/>
        </p:nvSpPr>
        <p:spPr>
          <a:xfrm flipH="false" flipV="false" rot="0">
            <a:off x="1437596" y="4271343"/>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932905" y="4224252"/>
            <a:ext cx="7315870" cy="1142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Conducting Exploratory Data Analysis (EDA), including data visualization and extracting insights</a:t>
            </a:r>
          </a:p>
        </p:txBody>
      </p:sp>
      <p:sp>
        <p:nvSpPr>
          <p:cNvPr name="Freeform 18" id="18"/>
          <p:cNvSpPr/>
          <p:nvPr/>
        </p:nvSpPr>
        <p:spPr>
          <a:xfrm flipH="false" flipV="false" rot="0">
            <a:off x="1437596" y="5429907"/>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932905" y="5395022"/>
            <a:ext cx="7315870" cy="1523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Performing feature engineering or data preprocessing such as removing duplicates, handling missing values and outliers, encoding, and feature scaling</a:t>
            </a:r>
          </a:p>
        </p:txBody>
      </p:sp>
      <p:sp>
        <p:nvSpPr>
          <p:cNvPr name="Freeform 20" id="20"/>
          <p:cNvSpPr/>
          <p:nvPr/>
        </p:nvSpPr>
        <p:spPr>
          <a:xfrm flipH="false" flipV="false" rot="0">
            <a:off x="1437596" y="6965841"/>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1932905" y="6946791"/>
            <a:ext cx="7315870" cy="761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Selecting a Machine Learning model (Supervised Learning) and performing model training</a:t>
            </a:r>
          </a:p>
        </p:txBody>
      </p:sp>
      <p:sp>
        <p:nvSpPr>
          <p:cNvPr name="Freeform 22" id="22"/>
          <p:cNvSpPr/>
          <p:nvPr/>
        </p:nvSpPr>
        <p:spPr>
          <a:xfrm flipH="false" flipV="false" rot="0">
            <a:off x="1437596" y="7774661"/>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932905" y="7736561"/>
            <a:ext cx="7315870" cy="761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Conducting model evaluation to assess the performance of the trained model</a:t>
            </a:r>
          </a:p>
        </p:txBody>
      </p:sp>
      <p:sp>
        <p:nvSpPr>
          <p:cNvPr name="Freeform 24" id="24"/>
          <p:cNvSpPr/>
          <p:nvPr/>
        </p:nvSpPr>
        <p:spPr>
          <a:xfrm flipH="false" flipV="false" rot="0">
            <a:off x="1437596" y="8554906"/>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932905" y="8526331"/>
            <a:ext cx="7315870" cy="761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Drawing conclusions based on the model testing results</a:t>
            </a:r>
          </a:p>
        </p:txBody>
      </p:sp>
      <p:sp>
        <p:nvSpPr>
          <p:cNvPr name="Freeform 26" id="26"/>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338842" y="4689178"/>
            <a:ext cx="4309071" cy="1791825"/>
            <a:chOff x="0" y="0"/>
            <a:chExt cx="1134899" cy="471921"/>
          </a:xfrm>
        </p:grpSpPr>
        <p:sp>
          <p:nvSpPr>
            <p:cNvPr name="Freeform 6" id="6"/>
            <p:cNvSpPr/>
            <p:nvPr/>
          </p:nvSpPr>
          <p:spPr>
            <a:xfrm flipH="false" flipV="false" rot="0">
              <a:off x="0" y="0"/>
              <a:ext cx="1134899" cy="471921"/>
            </a:xfrm>
            <a:custGeom>
              <a:avLst/>
              <a:gdLst/>
              <a:ahLst/>
              <a:cxnLst/>
              <a:rect r="r" b="b" t="t" l="l"/>
              <a:pathLst>
                <a:path h="471921" w="1134899">
                  <a:moveTo>
                    <a:pt x="91629" y="0"/>
                  </a:moveTo>
                  <a:lnTo>
                    <a:pt x="1043270" y="0"/>
                  </a:lnTo>
                  <a:cubicBezTo>
                    <a:pt x="1093875" y="0"/>
                    <a:pt x="1134899" y="41024"/>
                    <a:pt x="1134899" y="91629"/>
                  </a:cubicBezTo>
                  <a:lnTo>
                    <a:pt x="1134899" y="380291"/>
                  </a:lnTo>
                  <a:cubicBezTo>
                    <a:pt x="1134899" y="430897"/>
                    <a:pt x="1093875" y="471921"/>
                    <a:pt x="1043270" y="471921"/>
                  </a:cubicBezTo>
                  <a:lnTo>
                    <a:pt x="91629" y="471921"/>
                  </a:lnTo>
                  <a:cubicBezTo>
                    <a:pt x="41024" y="471921"/>
                    <a:pt x="0" y="430897"/>
                    <a:pt x="0" y="380291"/>
                  </a:cubicBezTo>
                  <a:lnTo>
                    <a:pt x="0" y="91629"/>
                  </a:lnTo>
                  <a:cubicBezTo>
                    <a:pt x="0" y="41024"/>
                    <a:pt x="41024" y="0"/>
                    <a:pt x="91629"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134899" cy="500496"/>
            </a:xfrm>
            <a:prstGeom prst="rect">
              <a:avLst/>
            </a:prstGeom>
          </p:spPr>
          <p:txBody>
            <a:bodyPr anchor="ctr" rtlCol="false" tIns="50800" lIns="50800" bIns="50800" rIns="50800"/>
            <a:lstStyle/>
            <a:p>
              <a:pPr algn="ctr">
                <a:lnSpc>
                  <a:spcPts val="3007"/>
                </a:lnSpc>
              </a:pPr>
            </a:p>
          </p:txBody>
        </p:sp>
      </p:grpSp>
      <p:grpSp>
        <p:nvGrpSpPr>
          <p:cNvPr name="Group 8" id="8"/>
          <p:cNvGrpSpPr/>
          <p:nvPr/>
        </p:nvGrpSpPr>
        <p:grpSpPr>
          <a:xfrm rot="0">
            <a:off x="680932" y="3697136"/>
            <a:ext cx="6594221" cy="3581050"/>
            <a:chOff x="0" y="0"/>
            <a:chExt cx="1736750" cy="943157"/>
          </a:xfrm>
        </p:grpSpPr>
        <p:sp>
          <p:nvSpPr>
            <p:cNvPr name="Freeform 9" id="9"/>
            <p:cNvSpPr/>
            <p:nvPr/>
          </p:nvSpPr>
          <p:spPr>
            <a:xfrm flipH="false" flipV="false" rot="0">
              <a:off x="0" y="0"/>
              <a:ext cx="1736750" cy="943157"/>
            </a:xfrm>
            <a:custGeom>
              <a:avLst/>
              <a:gdLst/>
              <a:ahLst/>
              <a:cxnLst/>
              <a:rect r="r" b="b" t="t" l="l"/>
              <a:pathLst>
                <a:path h="943157" w="1736750">
                  <a:moveTo>
                    <a:pt x="59876" y="0"/>
                  </a:moveTo>
                  <a:lnTo>
                    <a:pt x="1676873" y="0"/>
                  </a:lnTo>
                  <a:cubicBezTo>
                    <a:pt x="1692753" y="0"/>
                    <a:pt x="1707983" y="6308"/>
                    <a:pt x="1719212" y="17537"/>
                  </a:cubicBezTo>
                  <a:cubicBezTo>
                    <a:pt x="1730441" y="28766"/>
                    <a:pt x="1736750" y="43996"/>
                    <a:pt x="1736750" y="59876"/>
                  </a:cubicBezTo>
                  <a:lnTo>
                    <a:pt x="1736750" y="883281"/>
                  </a:lnTo>
                  <a:cubicBezTo>
                    <a:pt x="1736750" y="899161"/>
                    <a:pt x="1730441" y="914391"/>
                    <a:pt x="1719212" y="925620"/>
                  </a:cubicBezTo>
                  <a:cubicBezTo>
                    <a:pt x="1707983" y="936849"/>
                    <a:pt x="1692753" y="943157"/>
                    <a:pt x="1676873" y="943157"/>
                  </a:cubicBezTo>
                  <a:lnTo>
                    <a:pt x="59876" y="943157"/>
                  </a:lnTo>
                  <a:cubicBezTo>
                    <a:pt x="43996" y="943157"/>
                    <a:pt x="28766" y="936849"/>
                    <a:pt x="17537" y="925620"/>
                  </a:cubicBezTo>
                  <a:cubicBezTo>
                    <a:pt x="6308" y="914391"/>
                    <a:pt x="0" y="899161"/>
                    <a:pt x="0" y="883281"/>
                  </a:cubicBezTo>
                  <a:lnTo>
                    <a:pt x="0" y="59876"/>
                  </a:lnTo>
                  <a:cubicBezTo>
                    <a:pt x="0" y="43996"/>
                    <a:pt x="6308" y="28766"/>
                    <a:pt x="17537" y="17537"/>
                  </a:cubicBezTo>
                  <a:cubicBezTo>
                    <a:pt x="28766" y="6308"/>
                    <a:pt x="43996" y="0"/>
                    <a:pt x="59876" y="0"/>
                  </a:cubicBezTo>
                  <a:close/>
                </a:path>
              </a:pathLst>
            </a:custGeom>
            <a:gradFill rotWithShape="true">
              <a:gsLst>
                <a:gs pos="0">
                  <a:srgbClr val="002832">
                    <a:alpha val="100000"/>
                  </a:srgbClr>
                </a:gs>
                <a:gs pos="100000">
                  <a:srgbClr val="00B1C4">
                    <a:alpha val="100000"/>
                  </a:srgbClr>
                </a:gs>
              </a:gsLst>
              <a:lin ang="0"/>
            </a:gradFill>
          </p:spPr>
        </p:sp>
        <p:sp>
          <p:nvSpPr>
            <p:cNvPr name="TextBox 10" id="10"/>
            <p:cNvSpPr txBox="true"/>
            <p:nvPr/>
          </p:nvSpPr>
          <p:spPr>
            <a:xfrm>
              <a:off x="0" y="-28575"/>
              <a:ext cx="1736750" cy="971732"/>
            </a:xfrm>
            <a:prstGeom prst="rect">
              <a:avLst/>
            </a:prstGeom>
          </p:spPr>
          <p:txBody>
            <a:bodyPr anchor="ctr" rtlCol="false" tIns="50800" lIns="50800" bIns="50800" rIns="50800"/>
            <a:lstStyle/>
            <a:p>
              <a:pPr algn="ctr">
                <a:lnSpc>
                  <a:spcPts val="3007"/>
                </a:lnSpc>
              </a:pPr>
            </a:p>
          </p:txBody>
        </p:sp>
      </p:grpSp>
      <p:grpSp>
        <p:nvGrpSpPr>
          <p:cNvPr name="Group 11" id="11"/>
          <p:cNvGrpSpPr/>
          <p:nvPr/>
        </p:nvGrpSpPr>
        <p:grpSpPr>
          <a:xfrm rot="0">
            <a:off x="7889117" y="3406703"/>
            <a:ext cx="4868700" cy="3954135"/>
            <a:chOff x="0" y="0"/>
            <a:chExt cx="1282291" cy="1041418"/>
          </a:xfrm>
        </p:grpSpPr>
        <p:sp>
          <p:nvSpPr>
            <p:cNvPr name="Freeform 12" id="12"/>
            <p:cNvSpPr/>
            <p:nvPr/>
          </p:nvSpPr>
          <p:spPr>
            <a:xfrm flipH="false" flipV="false" rot="0">
              <a:off x="0" y="0"/>
              <a:ext cx="1282291" cy="1041418"/>
            </a:xfrm>
            <a:custGeom>
              <a:avLst/>
              <a:gdLst/>
              <a:ahLst/>
              <a:cxnLst/>
              <a:rect r="r" b="b" t="t" l="l"/>
              <a:pathLst>
                <a:path h="1041418" w="1282291">
                  <a:moveTo>
                    <a:pt x="81097" y="0"/>
                  </a:moveTo>
                  <a:lnTo>
                    <a:pt x="1201194" y="0"/>
                  </a:lnTo>
                  <a:cubicBezTo>
                    <a:pt x="1245983" y="0"/>
                    <a:pt x="1282291" y="36308"/>
                    <a:pt x="1282291" y="81097"/>
                  </a:cubicBezTo>
                  <a:lnTo>
                    <a:pt x="1282291" y="960321"/>
                  </a:lnTo>
                  <a:cubicBezTo>
                    <a:pt x="1282291" y="1005110"/>
                    <a:pt x="1245983" y="1041418"/>
                    <a:pt x="1201194" y="1041418"/>
                  </a:cubicBezTo>
                  <a:lnTo>
                    <a:pt x="81097" y="1041418"/>
                  </a:lnTo>
                  <a:cubicBezTo>
                    <a:pt x="36308" y="1041418"/>
                    <a:pt x="0" y="1005110"/>
                    <a:pt x="0" y="960321"/>
                  </a:cubicBezTo>
                  <a:lnTo>
                    <a:pt x="0" y="81097"/>
                  </a:lnTo>
                  <a:cubicBezTo>
                    <a:pt x="0" y="36308"/>
                    <a:pt x="36308" y="0"/>
                    <a:pt x="81097" y="0"/>
                  </a:cubicBezTo>
                  <a:close/>
                </a:path>
              </a:pathLst>
            </a:custGeom>
            <a:gradFill rotWithShape="true">
              <a:gsLst>
                <a:gs pos="0">
                  <a:srgbClr val="002832">
                    <a:alpha val="100000"/>
                  </a:srgbClr>
                </a:gs>
                <a:gs pos="100000">
                  <a:srgbClr val="00B1C4">
                    <a:alpha val="100000"/>
                  </a:srgbClr>
                </a:gs>
              </a:gsLst>
              <a:lin ang="0"/>
            </a:gradFill>
          </p:spPr>
        </p:sp>
        <p:sp>
          <p:nvSpPr>
            <p:cNvPr name="TextBox 13" id="13"/>
            <p:cNvSpPr txBox="true"/>
            <p:nvPr/>
          </p:nvSpPr>
          <p:spPr>
            <a:xfrm>
              <a:off x="0" y="-28575"/>
              <a:ext cx="1282291" cy="1069993"/>
            </a:xfrm>
            <a:prstGeom prst="rect">
              <a:avLst/>
            </a:prstGeom>
          </p:spPr>
          <p:txBody>
            <a:bodyPr anchor="ctr" rtlCol="false" tIns="50800" lIns="50800" bIns="50800" rIns="50800"/>
            <a:lstStyle/>
            <a:p>
              <a:pPr algn="ctr">
                <a:lnSpc>
                  <a:spcPts val="3007"/>
                </a:lnSpc>
              </a:pPr>
            </a:p>
          </p:txBody>
        </p:sp>
      </p:grpSp>
      <p:sp>
        <p:nvSpPr>
          <p:cNvPr name="TextBox 14" id="14"/>
          <p:cNvSpPr txBox="true"/>
          <p:nvPr/>
        </p:nvSpPr>
        <p:spPr>
          <a:xfrm rot="0">
            <a:off x="1437596" y="1934598"/>
            <a:ext cx="7706404"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Methodology</a:t>
            </a:r>
          </a:p>
        </p:txBody>
      </p:sp>
      <p:sp>
        <p:nvSpPr>
          <p:cNvPr name="TextBox 15" id="15"/>
          <p:cNvSpPr txBox="true"/>
          <p:nvPr/>
        </p:nvSpPr>
        <p:spPr>
          <a:xfrm rot="0">
            <a:off x="1437596" y="2802771"/>
            <a:ext cx="8327183"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Exploratory Data Analysis (EDA)</a:t>
            </a:r>
          </a:p>
        </p:txBody>
      </p:sp>
      <p:grpSp>
        <p:nvGrpSpPr>
          <p:cNvPr name="Group 16" id="16"/>
          <p:cNvGrpSpPr/>
          <p:nvPr/>
        </p:nvGrpSpPr>
        <p:grpSpPr>
          <a:xfrm rot="0">
            <a:off x="885825" y="3855494"/>
            <a:ext cx="6243875" cy="3283382"/>
            <a:chOff x="0" y="0"/>
            <a:chExt cx="957308" cy="503407"/>
          </a:xfrm>
        </p:grpSpPr>
        <p:sp>
          <p:nvSpPr>
            <p:cNvPr name="Freeform 17" id="17"/>
            <p:cNvSpPr/>
            <p:nvPr/>
          </p:nvSpPr>
          <p:spPr>
            <a:xfrm flipH="false" flipV="false" rot="0">
              <a:off x="0" y="0"/>
              <a:ext cx="957308" cy="503406"/>
            </a:xfrm>
            <a:custGeom>
              <a:avLst/>
              <a:gdLst/>
              <a:ahLst/>
              <a:cxnLst/>
              <a:rect r="r" b="b" t="t" l="l"/>
              <a:pathLst>
                <a:path h="503406" w="957308">
                  <a:moveTo>
                    <a:pt x="44637" y="0"/>
                  </a:moveTo>
                  <a:lnTo>
                    <a:pt x="912671" y="0"/>
                  </a:lnTo>
                  <a:cubicBezTo>
                    <a:pt x="924509" y="0"/>
                    <a:pt x="935863" y="4703"/>
                    <a:pt x="944234" y="13074"/>
                  </a:cubicBezTo>
                  <a:cubicBezTo>
                    <a:pt x="952605" y="21445"/>
                    <a:pt x="957308" y="32799"/>
                    <a:pt x="957308" y="44637"/>
                  </a:cubicBezTo>
                  <a:lnTo>
                    <a:pt x="957308" y="458769"/>
                  </a:lnTo>
                  <a:cubicBezTo>
                    <a:pt x="957308" y="483422"/>
                    <a:pt x="937323" y="503406"/>
                    <a:pt x="912671" y="503406"/>
                  </a:cubicBezTo>
                  <a:lnTo>
                    <a:pt x="44637" y="503406"/>
                  </a:lnTo>
                  <a:cubicBezTo>
                    <a:pt x="32799" y="503406"/>
                    <a:pt x="21445" y="498704"/>
                    <a:pt x="13074" y="490333"/>
                  </a:cubicBezTo>
                  <a:cubicBezTo>
                    <a:pt x="4703" y="481961"/>
                    <a:pt x="0" y="470608"/>
                    <a:pt x="0" y="458769"/>
                  </a:cubicBezTo>
                  <a:lnTo>
                    <a:pt x="0" y="44637"/>
                  </a:lnTo>
                  <a:cubicBezTo>
                    <a:pt x="0" y="32799"/>
                    <a:pt x="4703" y="21445"/>
                    <a:pt x="13074" y="13074"/>
                  </a:cubicBezTo>
                  <a:cubicBezTo>
                    <a:pt x="21445" y="4703"/>
                    <a:pt x="32799" y="0"/>
                    <a:pt x="44637" y="0"/>
                  </a:cubicBezTo>
                  <a:close/>
                </a:path>
              </a:pathLst>
            </a:custGeom>
            <a:blipFill>
              <a:blip r:embed="rId5"/>
              <a:stretch>
                <a:fillRect l="-1178" t="0" r="-1178" b="0"/>
              </a:stretch>
            </a:blipFill>
            <a:ln cap="rnd">
              <a:noFill/>
              <a:prstDash val="solid"/>
              <a:round/>
            </a:ln>
          </p:spPr>
        </p:sp>
      </p:grpSp>
      <p:grpSp>
        <p:nvGrpSpPr>
          <p:cNvPr name="Group 18" id="18"/>
          <p:cNvGrpSpPr/>
          <p:nvPr/>
        </p:nvGrpSpPr>
        <p:grpSpPr>
          <a:xfrm rot="0">
            <a:off x="8092120" y="3619290"/>
            <a:ext cx="4519845" cy="3567061"/>
            <a:chOff x="0" y="0"/>
            <a:chExt cx="703024" cy="554826"/>
          </a:xfrm>
        </p:grpSpPr>
        <p:sp>
          <p:nvSpPr>
            <p:cNvPr name="Freeform 19" id="19"/>
            <p:cNvSpPr/>
            <p:nvPr/>
          </p:nvSpPr>
          <p:spPr>
            <a:xfrm flipH="false" flipV="false" rot="0">
              <a:off x="0" y="0"/>
              <a:ext cx="703024" cy="554826"/>
            </a:xfrm>
            <a:custGeom>
              <a:avLst/>
              <a:gdLst/>
              <a:ahLst/>
              <a:cxnLst/>
              <a:rect r="r" b="b" t="t" l="l"/>
              <a:pathLst>
                <a:path h="554826" w="703024">
                  <a:moveTo>
                    <a:pt x="61663" y="0"/>
                  </a:moveTo>
                  <a:lnTo>
                    <a:pt x="641360" y="0"/>
                  </a:lnTo>
                  <a:cubicBezTo>
                    <a:pt x="657714" y="0"/>
                    <a:pt x="673399" y="6497"/>
                    <a:pt x="684963" y="18061"/>
                  </a:cubicBezTo>
                  <a:cubicBezTo>
                    <a:pt x="696527" y="29625"/>
                    <a:pt x="703024" y="45309"/>
                    <a:pt x="703024" y="61663"/>
                  </a:cubicBezTo>
                  <a:lnTo>
                    <a:pt x="703024" y="493163"/>
                  </a:lnTo>
                  <a:cubicBezTo>
                    <a:pt x="703024" y="509517"/>
                    <a:pt x="696527" y="525201"/>
                    <a:pt x="684963" y="536765"/>
                  </a:cubicBezTo>
                  <a:cubicBezTo>
                    <a:pt x="673399" y="548330"/>
                    <a:pt x="657714" y="554826"/>
                    <a:pt x="641360" y="554826"/>
                  </a:cubicBezTo>
                  <a:lnTo>
                    <a:pt x="61663" y="554826"/>
                  </a:lnTo>
                  <a:cubicBezTo>
                    <a:pt x="45309" y="554826"/>
                    <a:pt x="29625" y="548330"/>
                    <a:pt x="18061" y="536765"/>
                  </a:cubicBezTo>
                  <a:cubicBezTo>
                    <a:pt x="6497" y="525201"/>
                    <a:pt x="0" y="509517"/>
                    <a:pt x="0" y="493163"/>
                  </a:cubicBezTo>
                  <a:lnTo>
                    <a:pt x="0" y="61663"/>
                  </a:lnTo>
                  <a:cubicBezTo>
                    <a:pt x="0" y="45309"/>
                    <a:pt x="6497" y="29625"/>
                    <a:pt x="18061" y="18061"/>
                  </a:cubicBezTo>
                  <a:cubicBezTo>
                    <a:pt x="29625" y="6497"/>
                    <a:pt x="45309" y="0"/>
                    <a:pt x="61663" y="0"/>
                  </a:cubicBezTo>
                  <a:close/>
                </a:path>
              </a:pathLst>
            </a:custGeom>
            <a:blipFill>
              <a:blip r:embed="rId6"/>
              <a:stretch>
                <a:fillRect l="0" t="-1483" r="0" b="-1483"/>
              </a:stretch>
            </a:blipFill>
            <a:ln cap="rnd">
              <a:noFill/>
              <a:prstDash val="solid"/>
              <a:round/>
            </a:ln>
          </p:spPr>
        </p:sp>
      </p:grpSp>
      <p:grpSp>
        <p:nvGrpSpPr>
          <p:cNvPr name="Group 20" id="20"/>
          <p:cNvGrpSpPr/>
          <p:nvPr/>
        </p:nvGrpSpPr>
        <p:grpSpPr>
          <a:xfrm rot="0">
            <a:off x="13605542" y="4825039"/>
            <a:ext cx="3843938" cy="1520102"/>
            <a:chOff x="0" y="0"/>
            <a:chExt cx="597892" cy="236439"/>
          </a:xfrm>
        </p:grpSpPr>
        <p:sp>
          <p:nvSpPr>
            <p:cNvPr name="Freeform 21" id="21"/>
            <p:cNvSpPr/>
            <p:nvPr/>
          </p:nvSpPr>
          <p:spPr>
            <a:xfrm flipH="false" flipV="false" rot="0">
              <a:off x="0" y="0"/>
              <a:ext cx="597892" cy="236439"/>
            </a:xfrm>
            <a:custGeom>
              <a:avLst/>
              <a:gdLst/>
              <a:ahLst/>
              <a:cxnLst/>
              <a:rect r="r" b="b" t="t" l="l"/>
              <a:pathLst>
                <a:path h="236439" w="597892">
                  <a:moveTo>
                    <a:pt x="72506" y="0"/>
                  </a:moveTo>
                  <a:lnTo>
                    <a:pt x="525386" y="0"/>
                  </a:lnTo>
                  <a:cubicBezTo>
                    <a:pt x="565430" y="0"/>
                    <a:pt x="597892" y="32462"/>
                    <a:pt x="597892" y="72506"/>
                  </a:cubicBezTo>
                  <a:lnTo>
                    <a:pt x="597892" y="163933"/>
                  </a:lnTo>
                  <a:cubicBezTo>
                    <a:pt x="597892" y="183163"/>
                    <a:pt x="590253" y="201605"/>
                    <a:pt x="576656" y="215202"/>
                  </a:cubicBezTo>
                  <a:cubicBezTo>
                    <a:pt x="563058" y="228800"/>
                    <a:pt x="544616" y="236439"/>
                    <a:pt x="525386" y="236439"/>
                  </a:cubicBezTo>
                  <a:lnTo>
                    <a:pt x="72506" y="236439"/>
                  </a:lnTo>
                  <a:cubicBezTo>
                    <a:pt x="32462" y="236439"/>
                    <a:pt x="0" y="203977"/>
                    <a:pt x="0" y="163933"/>
                  </a:cubicBezTo>
                  <a:lnTo>
                    <a:pt x="0" y="72506"/>
                  </a:lnTo>
                  <a:cubicBezTo>
                    <a:pt x="0" y="32462"/>
                    <a:pt x="32462" y="0"/>
                    <a:pt x="72506" y="0"/>
                  </a:cubicBezTo>
                  <a:close/>
                </a:path>
              </a:pathLst>
            </a:custGeom>
            <a:blipFill>
              <a:blip r:embed="rId7"/>
              <a:stretch>
                <a:fillRect l="-5559" t="0" r="-5559" b="0"/>
              </a:stretch>
            </a:blipFill>
            <a:ln cap="rnd">
              <a:noFill/>
              <a:prstDash val="solid"/>
              <a:round/>
            </a:ln>
          </p:spPr>
        </p:sp>
      </p:grpSp>
      <p:sp>
        <p:nvSpPr>
          <p:cNvPr name="Freeform 22" id="22"/>
          <p:cNvSpPr/>
          <p:nvPr/>
        </p:nvSpPr>
        <p:spPr>
          <a:xfrm flipH="false" flipV="false" rot="0">
            <a:off x="690457" y="3323608"/>
            <a:ext cx="4486604" cy="785156"/>
          </a:xfrm>
          <a:custGeom>
            <a:avLst/>
            <a:gdLst/>
            <a:ahLst/>
            <a:cxnLst/>
            <a:rect r="r" b="b" t="t" l="l"/>
            <a:pathLst>
              <a:path h="785156" w="4486604">
                <a:moveTo>
                  <a:pt x="0" y="0"/>
                </a:moveTo>
                <a:lnTo>
                  <a:pt x="4486604" y="0"/>
                </a:lnTo>
                <a:lnTo>
                  <a:pt x="4486604" y="785155"/>
                </a:lnTo>
                <a:lnTo>
                  <a:pt x="0" y="785155"/>
                </a:lnTo>
                <a:lnTo>
                  <a:pt x="0" y="0"/>
                </a:lnTo>
                <a:close/>
              </a:path>
            </a:pathLst>
          </a:custGeom>
          <a:blipFill>
            <a:blip r:embed="rId8"/>
            <a:stretch>
              <a:fillRect l="0" t="0" r="0" b="0"/>
            </a:stretch>
          </a:blipFill>
        </p:spPr>
      </p:sp>
      <p:sp>
        <p:nvSpPr>
          <p:cNvPr name="Freeform 23" id="23"/>
          <p:cNvSpPr/>
          <p:nvPr/>
        </p:nvSpPr>
        <p:spPr>
          <a:xfrm flipH="false" flipV="false" rot="0">
            <a:off x="2826650" y="6885607"/>
            <a:ext cx="4486604" cy="785156"/>
          </a:xfrm>
          <a:custGeom>
            <a:avLst/>
            <a:gdLst/>
            <a:ahLst/>
            <a:cxnLst/>
            <a:rect r="r" b="b" t="t" l="l"/>
            <a:pathLst>
              <a:path h="785156" w="4486604">
                <a:moveTo>
                  <a:pt x="0" y="0"/>
                </a:moveTo>
                <a:lnTo>
                  <a:pt x="4486603" y="0"/>
                </a:lnTo>
                <a:lnTo>
                  <a:pt x="4486603" y="785156"/>
                </a:lnTo>
                <a:lnTo>
                  <a:pt x="0" y="785156"/>
                </a:lnTo>
                <a:lnTo>
                  <a:pt x="0" y="0"/>
                </a:lnTo>
                <a:close/>
              </a:path>
            </a:pathLst>
          </a:custGeom>
          <a:blipFill>
            <a:blip r:embed="rId8"/>
            <a:stretch>
              <a:fillRect l="0" t="0" r="0" b="0"/>
            </a:stretch>
          </a:blipFill>
        </p:spPr>
      </p:sp>
      <p:sp>
        <p:nvSpPr>
          <p:cNvPr name="Freeform 24" id="24"/>
          <p:cNvSpPr/>
          <p:nvPr/>
        </p:nvSpPr>
        <p:spPr>
          <a:xfrm flipH="false" flipV="false" rot="0">
            <a:off x="8073070" y="3341081"/>
            <a:ext cx="3153428" cy="551850"/>
          </a:xfrm>
          <a:custGeom>
            <a:avLst/>
            <a:gdLst/>
            <a:ahLst/>
            <a:cxnLst/>
            <a:rect r="r" b="b" t="t" l="l"/>
            <a:pathLst>
              <a:path h="551850" w="3153428">
                <a:moveTo>
                  <a:pt x="0" y="0"/>
                </a:moveTo>
                <a:lnTo>
                  <a:pt x="3153427" y="0"/>
                </a:lnTo>
                <a:lnTo>
                  <a:pt x="3153427" y="551850"/>
                </a:lnTo>
                <a:lnTo>
                  <a:pt x="0" y="551850"/>
                </a:lnTo>
                <a:lnTo>
                  <a:pt x="0" y="0"/>
                </a:lnTo>
                <a:close/>
              </a:path>
            </a:pathLst>
          </a:custGeom>
          <a:blipFill>
            <a:blip r:embed="rId8"/>
            <a:stretch>
              <a:fillRect l="0" t="0" r="0" b="0"/>
            </a:stretch>
          </a:blipFill>
        </p:spPr>
      </p:sp>
      <p:sp>
        <p:nvSpPr>
          <p:cNvPr name="Freeform 25" id="25"/>
          <p:cNvSpPr/>
          <p:nvPr/>
        </p:nvSpPr>
        <p:spPr>
          <a:xfrm flipH="false" flipV="false" rot="0">
            <a:off x="9659309" y="7059294"/>
            <a:ext cx="3153428" cy="551850"/>
          </a:xfrm>
          <a:custGeom>
            <a:avLst/>
            <a:gdLst/>
            <a:ahLst/>
            <a:cxnLst/>
            <a:rect r="r" b="b" t="t" l="l"/>
            <a:pathLst>
              <a:path h="551850" w="3153428">
                <a:moveTo>
                  <a:pt x="0" y="0"/>
                </a:moveTo>
                <a:lnTo>
                  <a:pt x="3153427" y="0"/>
                </a:lnTo>
                <a:lnTo>
                  <a:pt x="3153427" y="551850"/>
                </a:lnTo>
                <a:lnTo>
                  <a:pt x="0" y="551850"/>
                </a:lnTo>
                <a:lnTo>
                  <a:pt x="0" y="0"/>
                </a:lnTo>
                <a:close/>
              </a:path>
            </a:pathLst>
          </a:custGeom>
          <a:blipFill>
            <a:blip r:embed="rId8"/>
            <a:stretch>
              <a:fillRect l="0" t="0" r="0" b="0"/>
            </a:stretch>
          </a:blipFill>
        </p:spPr>
      </p:sp>
      <p:sp>
        <p:nvSpPr>
          <p:cNvPr name="Freeform 26" id="26"/>
          <p:cNvSpPr/>
          <p:nvPr/>
        </p:nvSpPr>
        <p:spPr>
          <a:xfrm flipH="false" flipV="false" rot="0">
            <a:off x="13567442" y="4699423"/>
            <a:ext cx="2504091" cy="438216"/>
          </a:xfrm>
          <a:custGeom>
            <a:avLst/>
            <a:gdLst/>
            <a:ahLst/>
            <a:cxnLst/>
            <a:rect r="r" b="b" t="t" l="l"/>
            <a:pathLst>
              <a:path h="438216" w="2504091">
                <a:moveTo>
                  <a:pt x="0" y="0"/>
                </a:moveTo>
                <a:lnTo>
                  <a:pt x="2504091" y="0"/>
                </a:lnTo>
                <a:lnTo>
                  <a:pt x="2504091" y="438216"/>
                </a:lnTo>
                <a:lnTo>
                  <a:pt x="0" y="438216"/>
                </a:lnTo>
                <a:lnTo>
                  <a:pt x="0" y="0"/>
                </a:lnTo>
                <a:close/>
              </a:path>
            </a:pathLst>
          </a:custGeom>
          <a:blipFill>
            <a:blip r:embed="rId8"/>
            <a:stretch>
              <a:fillRect l="0" t="0" r="0" b="0"/>
            </a:stretch>
          </a:blipFill>
        </p:spPr>
      </p:sp>
      <p:sp>
        <p:nvSpPr>
          <p:cNvPr name="Freeform 27" id="27"/>
          <p:cNvSpPr/>
          <p:nvPr/>
        </p:nvSpPr>
        <p:spPr>
          <a:xfrm flipH="false" flipV="false" rot="0">
            <a:off x="14973964" y="6261895"/>
            <a:ext cx="2504091" cy="438216"/>
          </a:xfrm>
          <a:custGeom>
            <a:avLst/>
            <a:gdLst/>
            <a:ahLst/>
            <a:cxnLst/>
            <a:rect r="r" b="b" t="t" l="l"/>
            <a:pathLst>
              <a:path h="438216" w="2504091">
                <a:moveTo>
                  <a:pt x="0" y="0"/>
                </a:moveTo>
                <a:lnTo>
                  <a:pt x="2504091" y="0"/>
                </a:lnTo>
                <a:lnTo>
                  <a:pt x="2504091" y="438216"/>
                </a:lnTo>
                <a:lnTo>
                  <a:pt x="0" y="438216"/>
                </a:lnTo>
                <a:lnTo>
                  <a:pt x="0" y="0"/>
                </a:lnTo>
                <a:close/>
              </a:path>
            </a:pathLst>
          </a:custGeom>
          <a:blipFill>
            <a:blip r:embed="rId8"/>
            <a:stretch>
              <a:fillRect l="0" t="0" r="0" b="0"/>
            </a:stretch>
          </a:blipFill>
        </p:spPr>
      </p:sp>
      <p:sp>
        <p:nvSpPr>
          <p:cNvPr name="Freeform 28" id="28"/>
          <p:cNvSpPr/>
          <p:nvPr/>
        </p:nvSpPr>
        <p:spPr>
          <a:xfrm flipH="false" flipV="false" rot="0">
            <a:off x="699982" y="7513470"/>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90517" y="7466378"/>
            <a:ext cx="6039183" cy="380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Check data, data types, and data count</a:t>
            </a:r>
          </a:p>
        </p:txBody>
      </p:sp>
      <p:sp>
        <p:nvSpPr>
          <p:cNvPr name="Freeform 30" id="30"/>
          <p:cNvSpPr/>
          <p:nvPr/>
        </p:nvSpPr>
        <p:spPr>
          <a:xfrm flipH="false" flipV="false" rot="0">
            <a:off x="7767923" y="7615081"/>
            <a:ext cx="314587" cy="314587"/>
          </a:xfrm>
          <a:custGeom>
            <a:avLst/>
            <a:gdLst/>
            <a:ahLst/>
            <a:cxnLst/>
            <a:rect r="r" b="b" t="t" l="l"/>
            <a:pathLst>
              <a:path h="314587" w="314587">
                <a:moveTo>
                  <a:pt x="0" y="0"/>
                </a:moveTo>
                <a:lnTo>
                  <a:pt x="314587" y="0"/>
                </a:lnTo>
                <a:lnTo>
                  <a:pt x="314587" y="314587"/>
                </a:lnTo>
                <a:lnTo>
                  <a:pt x="0" y="3145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8158458" y="7567990"/>
            <a:ext cx="5180384" cy="380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Check for Missing Values</a:t>
            </a:r>
          </a:p>
        </p:txBody>
      </p:sp>
      <p:sp>
        <p:nvSpPr>
          <p:cNvPr name="Freeform 32" id="32"/>
          <p:cNvSpPr/>
          <p:nvPr/>
        </p:nvSpPr>
        <p:spPr>
          <a:xfrm flipH="false" flipV="false" rot="0">
            <a:off x="13440550" y="6902001"/>
            <a:ext cx="314587" cy="314587"/>
          </a:xfrm>
          <a:custGeom>
            <a:avLst/>
            <a:gdLst/>
            <a:ahLst/>
            <a:cxnLst/>
            <a:rect r="r" b="b" t="t" l="l"/>
            <a:pathLst>
              <a:path h="314587" w="314587">
                <a:moveTo>
                  <a:pt x="0" y="0"/>
                </a:moveTo>
                <a:lnTo>
                  <a:pt x="314587" y="0"/>
                </a:lnTo>
                <a:lnTo>
                  <a:pt x="314587" y="314586"/>
                </a:lnTo>
                <a:lnTo>
                  <a:pt x="0" y="3145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3" id="33"/>
          <p:cNvSpPr txBox="true"/>
          <p:nvPr/>
        </p:nvSpPr>
        <p:spPr>
          <a:xfrm rot="0">
            <a:off x="13831084" y="6854909"/>
            <a:ext cx="5180384" cy="380195"/>
          </a:xfrm>
          <a:prstGeom prst="rect">
            <a:avLst/>
          </a:prstGeom>
        </p:spPr>
        <p:txBody>
          <a:bodyPr anchor="t" rtlCol="false" tIns="0" lIns="0" bIns="0" rIns="0">
            <a:spAutoFit/>
          </a:bodyPr>
          <a:lstStyle/>
          <a:p>
            <a:pPr algn="just">
              <a:lnSpc>
                <a:spcPts val="3007"/>
              </a:lnSpc>
            </a:pPr>
            <a:r>
              <a:rPr lang="en-US" sz="2313">
                <a:solidFill>
                  <a:srgbClr val="FFFFFF"/>
                </a:solidFill>
                <a:latin typeface="Montserrat"/>
                <a:ea typeface="Montserrat"/>
                <a:cs typeface="Montserrat"/>
                <a:sym typeface="Montserrat"/>
              </a:rPr>
              <a:t>Check for Duplicate</a:t>
            </a:r>
          </a:p>
        </p:txBody>
      </p:sp>
      <p:sp>
        <p:nvSpPr>
          <p:cNvPr name="TextBox 34" id="34"/>
          <p:cNvSpPr txBox="true"/>
          <p:nvPr/>
        </p:nvSpPr>
        <p:spPr>
          <a:xfrm rot="0">
            <a:off x="4520636" y="8403722"/>
            <a:ext cx="7625138" cy="1142195"/>
          </a:xfrm>
          <a:prstGeom prst="rect">
            <a:avLst/>
          </a:prstGeom>
        </p:spPr>
        <p:txBody>
          <a:bodyPr anchor="t" rtlCol="false" tIns="0" lIns="0" bIns="0" rIns="0">
            <a:spAutoFit/>
          </a:bodyPr>
          <a:lstStyle/>
          <a:p>
            <a:pPr algn="l">
              <a:lnSpc>
                <a:spcPts val="3007"/>
              </a:lnSpc>
              <a:spcBef>
                <a:spcPct val="0"/>
              </a:spcBef>
            </a:pPr>
            <a:r>
              <a:rPr lang="en-US" b="true" sz="2313">
                <a:solidFill>
                  <a:srgbClr val="FFFFFF"/>
                </a:solidFill>
                <a:latin typeface="Montserrat Bold"/>
                <a:ea typeface="Montserrat Bold"/>
                <a:cs typeface="Montserrat Bold"/>
                <a:sym typeface="Montserrat Bold"/>
              </a:rPr>
              <a:t>B</a:t>
            </a:r>
            <a:r>
              <a:rPr lang="en-US" b="true" sz="2313">
                <a:solidFill>
                  <a:srgbClr val="FFFFFF"/>
                </a:solidFill>
                <a:latin typeface="Montserrat Bold"/>
                <a:ea typeface="Montserrat Bold"/>
                <a:cs typeface="Montserrat Bold"/>
                <a:sym typeface="Montserrat Bold"/>
              </a:rPr>
              <a:t>ased on the analysis, it was concluded that:</a:t>
            </a:r>
          </a:p>
          <a:p>
            <a:pPr algn="l">
              <a:lnSpc>
                <a:spcPts val="3007"/>
              </a:lnSpc>
              <a:spcBef>
                <a:spcPct val="0"/>
              </a:spcBef>
            </a:pPr>
            <a:r>
              <a:rPr lang="en-US" sz="2313">
                <a:solidFill>
                  <a:srgbClr val="FFFFFF"/>
                </a:solidFill>
                <a:latin typeface="Montserrat"/>
                <a:ea typeface="Montserrat"/>
                <a:cs typeface="Montserrat"/>
                <a:sym typeface="Montserrat"/>
              </a:rPr>
              <a:t>- The dataset contains no missing values</a:t>
            </a:r>
          </a:p>
          <a:p>
            <a:pPr algn="l">
              <a:lnSpc>
                <a:spcPts val="3007"/>
              </a:lnSpc>
              <a:spcBef>
                <a:spcPct val="0"/>
              </a:spcBef>
            </a:pPr>
            <a:r>
              <a:rPr lang="en-US" sz="2313">
                <a:solidFill>
                  <a:srgbClr val="FFFFFF"/>
                </a:solidFill>
                <a:latin typeface="Montserrat"/>
                <a:ea typeface="Montserrat"/>
                <a:cs typeface="Montserrat"/>
                <a:sym typeface="Montserrat"/>
              </a:rPr>
              <a:t>- No duplicate entries were found</a:t>
            </a:r>
          </a:p>
        </p:txBody>
      </p:sp>
      <p:sp>
        <p:nvSpPr>
          <p:cNvPr name="TextBox 35" id="35"/>
          <p:cNvSpPr txBox="true"/>
          <p:nvPr/>
        </p:nvSpPr>
        <p:spPr>
          <a:xfrm rot="0">
            <a:off x="11329495" y="8803772"/>
            <a:ext cx="6177134" cy="761195"/>
          </a:xfrm>
          <a:prstGeom prst="rect">
            <a:avLst/>
          </a:prstGeom>
        </p:spPr>
        <p:txBody>
          <a:bodyPr anchor="t" rtlCol="false" tIns="0" lIns="0" bIns="0" rIns="0">
            <a:spAutoFit/>
          </a:bodyPr>
          <a:lstStyle/>
          <a:p>
            <a:pPr algn="l">
              <a:lnSpc>
                <a:spcPts val="3007"/>
              </a:lnSpc>
              <a:spcBef>
                <a:spcPct val="0"/>
              </a:spcBef>
            </a:pPr>
            <a:r>
              <a:rPr lang="en-US" sz="2313">
                <a:solidFill>
                  <a:srgbClr val="FFFFFF"/>
                </a:solidFill>
                <a:latin typeface="Montserrat"/>
                <a:ea typeface="Montserrat"/>
                <a:cs typeface="Montserrat"/>
                <a:sym typeface="Montserrat"/>
              </a:rPr>
              <a:t> - Th</a:t>
            </a:r>
            <a:r>
              <a:rPr lang="en-US" sz="2313">
                <a:solidFill>
                  <a:srgbClr val="FFFFFF"/>
                </a:solidFill>
                <a:latin typeface="Montserrat"/>
                <a:ea typeface="Montserrat"/>
                <a:cs typeface="Montserrat"/>
                <a:sym typeface="Montserrat"/>
              </a:rPr>
              <a:t>e dataset consists of 581,012 records</a:t>
            </a:r>
          </a:p>
          <a:p>
            <a:pPr algn="l">
              <a:lnSpc>
                <a:spcPts val="3007"/>
              </a:lnSpc>
              <a:spcBef>
                <a:spcPct val="0"/>
              </a:spcBef>
            </a:pPr>
            <a:r>
              <a:rPr lang="en-US" sz="2313">
                <a:solidFill>
                  <a:srgbClr val="FFFFFF"/>
                </a:solidFill>
                <a:latin typeface="Montserrat"/>
                <a:ea typeface="Montserrat"/>
                <a:cs typeface="Montserrat"/>
                <a:sym typeface="Montserrat"/>
              </a:rPr>
              <a:t> - It includes 54 columns</a:t>
            </a:r>
          </a:p>
        </p:txBody>
      </p:sp>
      <p:sp>
        <p:nvSpPr>
          <p:cNvPr name="Freeform 36" id="36"/>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7" id="37"/>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59849" y="3763682"/>
            <a:ext cx="6688173" cy="5030871"/>
            <a:chOff x="0" y="0"/>
            <a:chExt cx="1761494" cy="1325003"/>
          </a:xfrm>
        </p:grpSpPr>
        <p:sp>
          <p:nvSpPr>
            <p:cNvPr name="Freeform 6" id="6"/>
            <p:cNvSpPr/>
            <p:nvPr/>
          </p:nvSpPr>
          <p:spPr>
            <a:xfrm flipH="false" flipV="false" rot="0">
              <a:off x="0" y="0"/>
              <a:ext cx="1761494" cy="1325003"/>
            </a:xfrm>
            <a:custGeom>
              <a:avLst/>
              <a:gdLst/>
              <a:ahLst/>
              <a:cxnLst/>
              <a:rect r="r" b="b" t="t" l="l"/>
              <a:pathLst>
                <a:path h="1325003" w="1761494">
                  <a:moveTo>
                    <a:pt x="59035" y="0"/>
                  </a:moveTo>
                  <a:lnTo>
                    <a:pt x="1702459" y="0"/>
                  </a:lnTo>
                  <a:cubicBezTo>
                    <a:pt x="1718116" y="0"/>
                    <a:pt x="1733132" y="6220"/>
                    <a:pt x="1744203" y="17291"/>
                  </a:cubicBezTo>
                  <a:cubicBezTo>
                    <a:pt x="1755274" y="28362"/>
                    <a:pt x="1761494" y="43378"/>
                    <a:pt x="1761494" y="59035"/>
                  </a:cubicBezTo>
                  <a:lnTo>
                    <a:pt x="1761494" y="1265968"/>
                  </a:lnTo>
                  <a:cubicBezTo>
                    <a:pt x="1761494" y="1281625"/>
                    <a:pt x="1755274" y="1296641"/>
                    <a:pt x="1744203" y="1307712"/>
                  </a:cubicBezTo>
                  <a:cubicBezTo>
                    <a:pt x="1733132" y="1318783"/>
                    <a:pt x="1718116" y="1325003"/>
                    <a:pt x="1702459" y="1325003"/>
                  </a:cubicBezTo>
                  <a:lnTo>
                    <a:pt x="59035" y="1325003"/>
                  </a:lnTo>
                  <a:cubicBezTo>
                    <a:pt x="43378" y="1325003"/>
                    <a:pt x="28362" y="1318783"/>
                    <a:pt x="17291" y="1307712"/>
                  </a:cubicBezTo>
                  <a:cubicBezTo>
                    <a:pt x="6220" y="1296641"/>
                    <a:pt x="0" y="1281625"/>
                    <a:pt x="0" y="1265968"/>
                  </a:cubicBezTo>
                  <a:lnTo>
                    <a:pt x="0" y="59035"/>
                  </a:lnTo>
                  <a:cubicBezTo>
                    <a:pt x="0" y="43378"/>
                    <a:pt x="6220" y="28362"/>
                    <a:pt x="17291" y="17291"/>
                  </a:cubicBezTo>
                  <a:cubicBezTo>
                    <a:pt x="28362" y="6220"/>
                    <a:pt x="43378" y="0"/>
                    <a:pt x="59035"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761494" cy="1353578"/>
            </a:xfrm>
            <a:prstGeom prst="rect">
              <a:avLst/>
            </a:prstGeom>
          </p:spPr>
          <p:txBody>
            <a:bodyPr anchor="ctr" rtlCol="false" tIns="50800" lIns="50800" bIns="50800" rIns="50800"/>
            <a:lstStyle/>
            <a:p>
              <a:pPr algn="ctr">
                <a:lnSpc>
                  <a:spcPts val="3007"/>
                </a:lnSpc>
              </a:pPr>
            </a:p>
          </p:txBody>
        </p:sp>
      </p:grpSp>
      <p:grpSp>
        <p:nvGrpSpPr>
          <p:cNvPr name="Group 8" id="8"/>
          <p:cNvGrpSpPr/>
          <p:nvPr/>
        </p:nvGrpSpPr>
        <p:grpSpPr>
          <a:xfrm rot="0">
            <a:off x="7273773" y="3476154"/>
            <a:ext cx="5496076" cy="5583412"/>
            <a:chOff x="0" y="0"/>
            <a:chExt cx="1447526" cy="1470528"/>
          </a:xfrm>
        </p:grpSpPr>
        <p:sp>
          <p:nvSpPr>
            <p:cNvPr name="Freeform 9" id="9"/>
            <p:cNvSpPr/>
            <p:nvPr/>
          </p:nvSpPr>
          <p:spPr>
            <a:xfrm flipH="false" flipV="false" rot="0">
              <a:off x="0" y="0"/>
              <a:ext cx="1447526" cy="1470528"/>
            </a:xfrm>
            <a:custGeom>
              <a:avLst/>
              <a:gdLst/>
              <a:ahLst/>
              <a:cxnLst/>
              <a:rect r="r" b="b" t="t" l="l"/>
              <a:pathLst>
                <a:path h="1470528" w="1447526">
                  <a:moveTo>
                    <a:pt x="71840" y="0"/>
                  </a:moveTo>
                  <a:lnTo>
                    <a:pt x="1375686" y="0"/>
                  </a:lnTo>
                  <a:cubicBezTo>
                    <a:pt x="1394739" y="0"/>
                    <a:pt x="1413012" y="7569"/>
                    <a:pt x="1426485" y="21041"/>
                  </a:cubicBezTo>
                  <a:cubicBezTo>
                    <a:pt x="1439957" y="34514"/>
                    <a:pt x="1447526" y="52787"/>
                    <a:pt x="1447526" y="71840"/>
                  </a:cubicBezTo>
                  <a:lnTo>
                    <a:pt x="1447526" y="1398688"/>
                  </a:lnTo>
                  <a:cubicBezTo>
                    <a:pt x="1447526" y="1417741"/>
                    <a:pt x="1439957" y="1436014"/>
                    <a:pt x="1426485" y="1449487"/>
                  </a:cubicBezTo>
                  <a:cubicBezTo>
                    <a:pt x="1413012" y="1462959"/>
                    <a:pt x="1394739" y="1470528"/>
                    <a:pt x="1375686" y="1470528"/>
                  </a:cubicBezTo>
                  <a:lnTo>
                    <a:pt x="71840" y="1470528"/>
                  </a:lnTo>
                  <a:cubicBezTo>
                    <a:pt x="32164" y="1470528"/>
                    <a:pt x="0" y="1438364"/>
                    <a:pt x="0" y="1398688"/>
                  </a:cubicBezTo>
                  <a:lnTo>
                    <a:pt x="0" y="71840"/>
                  </a:lnTo>
                  <a:cubicBezTo>
                    <a:pt x="0" y="52787"/>
                    <a:pt x="7569" y="34514"/>
                    <a:pt x="21041" y="21041"/>
                  </a:cubicBezTo>
                  <a:cubicBezTo>
                    <a:pt x="34514" y="7569"/>
                    <a:pt x="52787" y="0"/>
                    <a:pt x="71840" y="0"/>
                  </a:cubicBezTo>
                  <a:close/>
                </a:path>
              </a:pathLst>
            </a:custGeom>
            <a:gradFill rotWithShape="true">
              <a:gsLst>
                <a:gs pos="0">
                  <a:srgbClr val="002832">
                    <a:alpha val="100000"/>
                  </a:srgbClr>
                </a:gs>
                <a:gs pos="100000">
                  <a:srgbClr val="00B1C4">
                    <a:alpha val="100000"/>
                  </a:srgbClr>
                </a:gs>
              </a:gsLst>
              <a:lin ang="0"/>
            </a:gradFill>
          </p:spPr>
        </p:sp>
        <p:sp>
          <p:nvSpPr>
            <p:cNvPr name="TextBox 10" id="10"/>
            <p:cNvSpPr txBox="true"/>
            <p:nvPr/>
          </p:nvSpPr>
          <p:spPr>
            <a:xfrm>
              <a:off x="0" y="-28575"/>
              <a:ext cx="1447526" cy="1499103"/>
            </a:xfrm>
            <a:prstGeom prst="rect">
              <a:avLst/>
            </a:prstGeom>
          </p:spPr>
          <p:txBody>
            <a:bodyPr anchor="ctr" rtlCol="false" tIns="50800" lIns="50800" bIns="50800" rIns="50800"/>
            <a:lstStyle/>
            <a:p>
              <a:pPr algn="ctr">
                <a:lnSpc>
                  <a:spcPts val="3007"/>
                </a:lnSpc>
              </a:pPr>
            </a:p>
          </p:txBody>
        </p:sp>
      </p:grpSp>
      <p:sp>
        <p:nvSpPr>
          <p:cNvPr name="TextBox 11" id="11"/>
          <p:cNvSpPr txBox="true"/>
          <p:nvPr/>
        </p:nvSpPr>
        <p:spPr>
          <a:xfrm rot="0">
            <a:off x="1437596" y="1934598"/>
            <a:ext cx="15114428"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Supervised Learning Model Evaluation</a:t>
            </a:r>
          </a:p>
        </p:txBody>
      </p:sp>
      <p:sp>
        <p:nvSpPr>
          <p:cNvPr name="TextBox 12" id="12"/>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1. KKN Classification</a:t>
            </a:r>
          </a:p>
        </p:txBody>
      </p:sp>
      <p:sp>
        <p:nvSpPr>
          <p:cNvPr name="TextBox 13" id="13"/>
          <p:cNvSpPr txBox="true"/>
          <p:nvPr/>
        </p:nvSpPr>
        <p:spPr>
          <a:xfrm rot="0">
            <a:off x="13118608" y="6766993"/>
            <a:ext cx="5169392" cy="1523195"/>
          </a:xfrm>
          <a:prstGeom prst="rect">
            <a:avLst/>
          </a:prstGeom>
        </p:spPr>
        <p:txBody>
          <a:bodyPr anchor="t" rtlCol="false" tIns="0" lIns="0" bIns="0" rIns="0">
            <a:spAutoFit/>
          </a:bodyPr>
          <a:lstStyle/>
          <a:p>
            <a:pPr algn="just">
              <a:lnSpc>
                <a:spcPts val="3007"/>
              </a:lnSpc>
            </a:pPr>
            <a:r>
              <a:rPr lang="en-US" b="true" sz="2313">
                <a:solidFill>
                  <a:srgbClr val="FFFFFF"/>
                </a:solidFill>
                <a:latin typeface="Montserrat Bold"/>
                <a:ea typeface="Montserrat Bold"/>
                <a:cs typeface="Montserrat Bold"/>
                <a:sym typeface="Montserrat Bold"/>
              </a:rPr>
              <a:t>A</a:t>
            </a:r>
            <a:r>
              <a:rPr lang="en-US" b="true" sz="2313">
                <a:solidFill>
                  <a:srgbClr val="FFFFFF"/>
                </a:solidFill>
                <a:latin typeface="Montserrat Bold"/>
                <a:ea typeface="Montserrat Bold"/>
                <a:cs typeface="Montserrat Bold"/>
                <a:sym typeface="Montserrat Bold"/>
              </a:rPr>
              <a:t>ccuracy:</a:t>
            </a:r>
            <a:r>
              <a:rPr lang="en-US" sz="2313">
                <a:solidFill>
                  <a:srgbClr val="FFFFFF"/>
                </a:solidFill>
                <a:latin typeface="Montserrat"/>
                <a:ea typeface="Montserrat"/>
                <a:cs typeface="Montserrat"/>
                <a:sym typeface="Montserrat"/>
              </a:rPr>
              <a:t>  0.9165237278444825</a:t>
            </a:r>
          </a:p>
          <a:p>
            <a:pPr algn="just">
              <a:lnSpc>
                <a:spcPts val="3007"/>
              </a:lnSpc>
            </a:pPr>
            <a:r>
              <a:rPr lang="en-US" b="true" sz="2313">
                <a:solidFill>
                  <a:srgbClr val="FFFFFF"/>
                </a:solidFill>
                <a:latin typeface="Montserrat Bold"/>
                <a:ea typeface="Montserrat Bold"/>
                <a:cs typeface="Montserrat Bold"/>
                <a:sym typeface="Montserrat Bold"/>
              </a:rPr>
              <a:t>Precision:</a:t>
            </a:r>
            <a:r>
              <a:rPr lang="en-US" sz="2313">
                <a:solidFill>
                  <a:srgbClr val="FFFFFF"/>
                </a:solidFill>
                <a:latin typeface="Montserrat"/>
                <a:ea typeface="Montserrat"/>
                <a:cs typeface="Montserrat"/>
                <a:sym typeface="Montserrat"/>
              </a:rPr>
              <a:t>  0.9173253250611456</a:t>
            </a:r>
          </a:p>
          <a:p>
            <a:pPr algn="just">
              <a:lnSpc>
                <a:spcPts val="3007"/>
              </a:lnSpc>
            </a:pPr>
            <a:r>
              <a:rPr lang="en-US" b="true" sz="2313">
                <a:solidFill>
                  <a:srgbClr val="FFFFFF"/>
                </a:solidFill>
                <a:latin typeface="Montserrat Bold"/>
                <a:ea typeface="Montserrat Bold"/>
                <a:cs typeface="Montserrat Bold"/>
                <a:sym typeface="Montserrat Bold"/>
              </a:rPr>
              <a:t>Recall:</a:t>
            </a:r>
            <a:r>
              <a:rPr lang="en-US" sz="2313">
                <a:solidFill>
                  <a:srgbClr val="FFFFFF"/>
                </a:solidFill>
                <a:latin typeface="Montserrat"/>
                <a:ea typeface="Montserrat"/>
                <a:cs typeface="Montserrat"/>
                <a:sym typeface="Montserrat"/>
              </a:rPr>
              <a:t>  0.9165237278444825</a:t>
            </a:r>
          </a:p>
          <a:p>
            <a:pPr algn="just">
              <a:lnSpc>
                <a:spcPts val="3007"/>
              </a:lnSpc>
            </a:pPr>
            <a:r>
              <a:rPr lang="en-US" b="true" sz="2313">
                <a:solidFill>
                  <a:srgbClr val="FFFFFF"/>
                </a:solidFill>
                <a:latin typeface="Montserrat Bold"/>
                <a:ea typeface="Montserrat Bold"/>
                <a:cs typeface="Montserrat Bold"/>
                <a:sym typeface="Montserrat Bold"/>
              </a:rPr>
              <a:t>F1_Score:</a:t>
            </a:r>
            <a:r>
              <a:rPr lang="en-US" sz="2313">
                <a:solidFill>
                  <a:srgbClr val="FFFFFF"/>
                </a:solidFill>
                <a:latin typeface="Montserrat"/>
                <a:ea typeface="Montserrat"/>
                <a:cs typeface="Montserrat"/>
                <a:sym typeface="Montserrat"/>
              </a:rPr>
              <a:t>  0.9151684502500077</a:t>
            </a:r>
          </a:p>
        </p:txBody>
      </p:sp>
      <p:sp>
        <p:nvSpPr>
          <p:cNvPr name="TextBox 14" id="14"/>
          <p:cNvSpPr txBox="true"/>
          <p:nvPr/>
        </p:nvSpPr>
        <p:spPr>
          <a:xfrm rot="0">
            <a:off x="13090033" y="4186523"/>
            <a:ext cx="4611431" cy="2285195"/>
          </a:xfrm>
          <a:prstGeom prst="rect">
            <a:avLst/>
          </a:prstGeom>
        </p:spPr>
        <p:txBody>
          <a:bodyPr anchor="t" rtlCol="false" tIns="0" lIns="0" bIns="0" rIns="0">
            <a:spAutoFit/>
          </a:bodyPr>
          <a:lstStyle/>
          <a:p>
            <a:pPr algn="l">
              <a:lnSpc>
                <a:spcPts val="3007"/>
              </a:lnSpc>
            </a:pPr>
            <a:r>
              <a:rPr lang="en-US" sz="2313" b="true">
                <a:solidFill>
                  <a:srgbClr val="FFFFFF"/>
                </a:solidFill>
                <a:latin typeface="Montserrat Bold"/>
                <a:ea typeface="Montserrat Bold"/>
                <a:cs typeface="Montserrat Bold"/>
                <a:sym typeface="Montserrat Bold"/>
              </a:rPr>
              <a:t>Evaluation and Results of the Model:</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TN = 228</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TP = 205</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FN = 42</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FP = 11</a:t>
            </a:r>
          </a:p>
        </p:txBody>
      </p:sp>
      <p:sp>
        <p:nvSpPr>
          <p:cNvPr name="Freeform 15" id="15"/>
          <p:cNvSpPr/>
          <p:nvPr/>
        </p:nvSpPr>
        <p:spPr>
          <a:xfrm flipH="false" flipV="false" rot="0">
            <a:off x="708944" y="3371105"/>
            <a:ext cx="4486604" cy="785156"/>
          </a:xfrm>
          <a:custGeom>
            <a:avLst/>
            <a:gdLst/>
            <a:ahLst/>
            <a:cxnLst/>
            <a:rect r="r" b="b" t="t" l="l"/>
            <a:pathLst>
              <a:path h="785156" w="4486604">
                <a:moveTo>
                  <a:pt x="0" y="0"/>
                </a:moveTo>
                <a:lnTo>
                  <a:pt x="4486604" y="0"/>
                </a:lnTo>
                <a:lnTo>
                  <a:pt x="4486604" y="785155"/>
                </a:lnTo>
                <a:lnTo>
                  <a:pt x="0" y="785155"/>
                </a:lnTo>
                <a:lnTo>
                  <a:pt x="0" y="0"/>
                </a:lnTo>
                <a:close/>
              </a:path>
            </a:pathLst>
          </a:custGeom>
          <a:blipFill>
            <a:blip r:embed="rId5"/>
            <a:stretch>
              <a:fillRect l="0" t="0" r="0" b="0"/>
            </a:stretch>
          </a:blipFill>
        </p:spPr>
      </p:sp>
      <p:sp>
        <p:nvSpPr>
          <p:cNvPr name="Freeform 16" id="16"/>
          <p:cNvSpPr/>
          <p:nvPr/>
        </p:nvSpPr>
        <p:spPr>
          <a:xfrm flipH="false" flipV="false" rot="0">
            <a:off x="2572481" y="8390646"/>
            <a:ext cx="4486604" cy="785156"/>
          </a:xfrm>
          <a:custGeom>
            <a:avLst/>
            <a:gdLst/>
            <a:ahLst/>
            <a:cxnLst/>
            <a:rect r="r" b="b" t="t" l="l"/>
            <a:pathLst>
              <a:path h="785156" w="4486604">
                <a:moveTo>
                  <a:pt x="0" y="0"/>
                </a:moveTo>
                <a:lnTo>
                  <a:pt x="4486603" y="0"/>
                </a:lnTo>
                <a:lnTo>
                  <a:pt x="4486603" y="785156"/>
                </a:lnTo>
                <a:lnTo>
                  <a:pt x="0" y="785156"/>
                </a:lnTo>
                <a:lnTo>
                  <a:pt x="0" y="0"/>
                </a:lnTo>
                <a:close/>
              </a:path>
            </a:pathLst>
          </a:custGeom>
          <a:blipFill>
            <a:blip r:embed="rId5"/>
            <a:stretch>
              <a:fillRect l="0" t="0" r="0" b="0"/>
            </a:stretch>
          </a:blipFill>
        </p:spPr>
      </p:sp>
      <p:sp>
        <p:nvSpPr>
          <p:cNvPr name="Freeform 17" id="17"/>
          <p:cNvSpPr/>
          <p:nvPr/>
        </p:nvSpPr>
        <p:spPr>
          <a:xfrm flipH="false" flipV="false" rot="0">
            <a:off x="7534614" y="3264881"/>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sp>
        <p:nvSpPr>
          <p:cNvPr name="Freeform 18" id="18"/>
          <p:cNvSpPr/>
          <p:nvPr/>
        </p:nvSpPr>
        <p:spPr>
          <a:xfrm flipH="false" flipV="false" rot="0">
            <a:off x="10050386" y="8822580"/>
            <a:ext cx="2601351" cy="455236"/>
          </a:xfrm>
          <a:custGeom>
            <a:avLst/>
            <a:gdLst/>
            <a:ahLst/>
            <a:cxnLst/>
            <a:rect r="r" b="b" t="t" l="l"/>
            <a:pathLst>
              <a:path h="455236" w="2601351">
                <a:moveTo>
                  <a:pt x="0" y="0"/>
                </a:moveTo>
                <a:lnTo>
                  <a:pt x="2601351" y="0"/>
                </a:lnTo>
                <a:lnTo>
                  <a:pt x="2601351" y="455237"/>
                </a:lnTo>
                <a:lnTo>
                  <a:pt x="0" y="455237"/>
                </a:lnTo>
                <a:lnTo>
                  <a:pt x="0" y="0"/>
                </a:lnTo>
                <a:close/>
              </a:path>
            </a:pathLst>
          </a:custGeom>
          <a:blipFill>
            <a:blip r:embed="rId5"/>
            <a:stretch>
              <a:fillRect l="0" t="0" r="0" b="0"/>
            </a:stretch>
          </a:blipFill>
        </p:spPr>
      </p:sp>
      <p:grpSp>
        <p:nvGrpSpPr>
          <p:cNvPr name="Group 19" id="19"/>
          <p:cNvGrpSpPr/>
          <p:nvPr/>
        </p:nvGrpSpPr>
        <p:grpSpPr>
          <a:xfrm rot="0">
            <a:off x="680369" y="3885066"/>
            <a:ext cx="6298129" cy="4788104"/>
            <a:chOff x="0" y="0"/>
            <a:chExt cx="875305" cy="665444"/>
          </a:xfrm>
        </p:grpSpPr>
        <p:sp>
          <p:nvSpPr>
            <p:cNvPr name="Freeform 20" id="20"/>
            <p:cNvSpPr/>
            <p:nvPr/>
          </p:nvSpPr>
          <p:spPr>
            <a:xfrm flipH="false" flipV="false" rot="0">
              <a:off x="0" y="0"/>
              <a:ext cx="875305" cy="665444"/>
            </a:xfrm>
            <a:custGeom>
              <a:avLst/>
              <a:gdLst/>
              <a:ahLst/>
              <a:cxnLst/>
              <a:rect r="r" b="b" t="t" l="l"/>
              <a:pathLst>
                <a:path h="665444" w="875305">
                  <a:moveTo>
                    <a:pt x="44253" y="0"/>
                  </a:moveTo>
                  <a:lnTo>
                    <a:pt x="831052" y="0"/>
                  </a:lnTo>
                  <a:cubicBezTo>
                    <a:pt x="842789" y="0"/>
                    <a:pt x="854045" y="4662"/>
                    <a:pt x="862344" y="12961"/>
                  </a:cubicBezTo>
                  <a:cubicBezTo>
                    <a:pt x="870643" y="21260"/>
                    <a:pt x="875305" y="32516"/>
                    <a:pt x="875305" y="44253"/>
                  </a:cubicBezTo>
                  <a:lnTo>
                    <a:pt x="875305" y="621191"/>
                  </a:lnTo>
                  <a:cubicBezTo>
                    <a:pt x="875305" y="645631"/>
                    <a:pt x="855492" y="665444"/>
                    <a:pt x="831052" y="665444"/>
                  </a:cubicBezTo>
                  <a:lnTo>
                    <a:pt x="44253" y="665444"/>
                  </a:lnTo>
                  <a:cubicBezTo>
                    <a:pt x="32516" y="665444"/>
                    <a:pt x="21260" y="660782"/>
                    <a:pt x="12961" y="652483"/>
                  </a:cubicBezTo>
                  <a:cubicBezTo>
                    <a:pt x="4662" y="644184"/>
                    <a:pt x="0" y="632928"/>
                    <a:pt x="0" y="621191"/>
                  </a:cubicBezTo>
                  <a:lnTo>
                    <a:pt x="0" y="44253"/>
                  </a:lnTo>
                  <a:cubicBezTo>
                    <a:pt x="0" y="32516"/>
                    <a:pt x="4662" y="21260"/>
                    <a:pt x="12961" y="12961"/>
                  </a:cubicBezTo>
                  <a:cubicBezTo>
                    <a:pt x="21260" y="4662"/>
                    <a:pt x="32516" y="0"/>
                    <a:pt x="44253" y="0"/>
                  </a:cubicBezTo>
                  <a:close/>
                </a:path>
              </a:pathLst>
            </a:custGeom>
            <a:blipFill>
              <a:blip r:embed="rId6"/>
              <a:stretch>
                <a:fillRect l="-1122" t="0" r="-1122" b="0"/>
              </a:stretch>
            </a:blipFill>
            <a:ln cap="rnd">
              <a:noFill/>
              <a:prstDash val="solid"/>
              <a:round/>
            </a:ln>
          </p:spPr>
        </p:sp>
      </p:grpSp>
      <p:grpSp>
        <p:nvGrpSpPr>
          <p:cNvPr name="Group 21" id="21"/>
          <p:cNvGrpSpPr/>
          <p:nvPr/>
        </p:nvGrpSpPr>
        <p:grpSpPr>
          <a:xfrm rot="0">
            <a:off x="7502084" y="3614077"/>
            <a:ext cx="5058504" cy="5330081"/>
            <a:chOff x="0" y="0"/>
            <a:chExt cx="703024" cy="740767"/>
          </a:xfrm>
        </p:grpSpPr>
        <p:sp>
          <p:nvSpPr>
            <p:cNvPr name="Freeform 22" id="22"/>
            <p:cNvSpPr/>
            <p:nvPr/>
          </p:nvSpPr>
          <p:spPr>
            <a:xfrm flipH="false" flipV="false" rot="0">
              <a:off x="0" y="0"/>
              <a:ext cx="703024" cy="740767"/>
            </a:xfrm>
            <a:custGeom>
              <a:avLst/>
              <a:gdLst/>
              <a:ahLst/>
              <a:cxnLst/>
              <a:rect r="r" b="b" t="t" l="l"/>
              <a:pathLst>
                <a:path h="740767" w="703024">
                  <a:moveTo>
                    <a:pt x="55097" y="0"/>
                  </a:moveTo>
                  <a:lnTo>
                    <a:pt x="647927" y="0"/>
                  </a:lnTo>
                  <a:cubicBezTo>
                    <a:pt x="662539" y="0"/>
                    <a:pt x="676553" y="5805"/>
                    <a:pt x="686886" y="16138"/>
                  </a:cubicBezTo>
                  <a:cubicBezTo>
                    <a:pt x="697219" y="26470"/>
                    <a:pt x="703024" y="40484"/>
                    <a:pt x="703024" y="55097"/>
                  </a:cubicBezTo>
                  <a:lnTo>
                    <a:pt x="703024" y="685670"/>
                  </a:lnTo>
                  <a:cubicBezTo>
                    <a:pt x="703024" y="716099"/>
                    <a:pt x="678356" y="740767"/>
                    <a:pt x="647927" y="740767"/>
                  </a:cubicBezTo>
                  <a:lnTo>
                    <a:pt x="55097" y="740767"/>
                  </a:lnTo>
                  <a:cubicBezTo>
                    <a:pt x="24668" y="740767"/>
                    <a:pt x="0" y="716099"/>
                    <a:pt x="0" y="685670"/>
                  </a:cubicBezTo>
                  <a:lnTo>
                    <a:pt x="0" y="55097"/>
                  </a:lnTo>
                  <a:cubicBezTo>
                    <a:pt x="0" y="24668"/>
                    <a:pt x="24668" y="0"/>
                    <a:pt x="55097" y="0"/>
                  </a:cubicBezTo>
                  <a:close/>
                </a:path>
              </a:pathLst>
            </a:custGeom>
            <a:blipFill>
              <a:blip r:embed="rId7"/>
              <a:stretch>
                <a:fillRect l="-802" t="0" r="-802" b="0"/>
              </a:stretch>
            </a:blipFill>
            <a:ln cap="rnd">
              <a:noFill/>
              <a:prstDash val="solid"/>
              <a:round/>
            </a:ln>
          </p:spPr>
        </p:sp>
      </p:grpSp>
      <p:sp>
        <p:nvSpPr>
          <p:cNvPr name="Freeform 23" id="23"/>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713681" y="3655406"/>
            <a:ext cx="5496076" cy="5583412"/>
            <a:chOff x="0" y="0"/>
            <a:chExt cx="1447526" cy="1470528"/>
          </a:xfrm>
        </p:grpSpPr>
        <p:sp>
          <p:nvSpPr>
            <p:cNvPr name="Freeform 6" id="6"/>
            <p:cNvSpPr/>
            <p:nvPr/>
          </p:nvSpPr>
          <p:spPr>
            <a:xfrm flipH="false" flipV="false" rot="0">
              <a:off x="0" y="0"/>
              <a:ext cx="1447526" cy="1470528"/>
            </a:xfrm>
            <a:custGeom>
              <a:avLst/>
              <a:gdLst/>
              <a:ahLst/>
              <a:cxnLst/>
              <a:rect r="r" b="b" t="t" l="l"/>
              <a:pathLst>
                <a:path h="1470528" w="1447526">
                  <a:moveTo>
                    <a:pt x="71840" y="0"/>
                  </a:moveTo>
                  <a:lnTo>
                    <a:pt x="1375686" y="0"/>
                  </a:lnTo>
                  <a:cubicBezTo>
                    <a:pt x="1394739" y="0"/>
                    <a:pt x="1413012" y="7569"/>
                    <a:pt x="1426485" y="21041"/>
                  </a:cubicBezTo>
                  <a:cubicBezTo>
                    <a:pt x="1439957" y="34514"/>
                    <a:pt x="1447526" y="52787"/>
                    <a:pt x="1447526" y="71840"/>
                  </a:cubicBezTo>
                  <a:lnTo>
                    <a:pt x="1447526" y="1398688"/>
                  </a:lnTo>
                  <a:cubicBezTo>
                    <a:pt x="1447526" y="1417741"/>
                    <a:pt x="1439957" y="1436014"/>
                    <a:pt x="1426485" y="1449487"/>
                  </a:cubicBezTo>
                  <a:cubicBezTo>
                    <a:pt x="1413012" y="1462959"/>
                    <a:pt x="1394739" y="1470528"/>
                    <a:pt x="1375686" y="1470528"/>
                  </a:cubicBezTo>
                  <a:lnTo>
                    <a:pt x="71840" y="1470528"/>
                  </a:lnTo>
                  <a:cubicBezTo>
                    <a:pt x="32164" y="1470528"/>
                    <a:pt x="0" y="1438364"/>
                    <a:pt x="0" y="1398688"/>
                  </a:cubicBezTo>
                  <a:lnTo>
                    <a:pt x="0" y="71840"/>
                  </a:lnTo>
                  <a:cubicBezTo>
                    <a:pt x="0" y="52787"/>
                    <a:pt x="7569" y="34514"/>
                    <a:pt x="21041" y="21041"/>
                  </a:cubicBezTo>
                  <a:cubicBezTo>
                    <a:pt x="34514" y="7569"/>
                    <a:pt x="52787" y="0"/>
                    <a:pt x="71840"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447526" cy="1499103"/>
            </a:xfrm>
            <a:prstGeom prst="rect">
              <a:avLst/>
            </a:prstGeom>
          </p:spPr>
          <p:txBody>
            <a:bodyPr anchor="ctr" rtlCol="false" tIns="50800" lIns="50800" bIns="50800" rIns="50800"/>
            <a:lstStyle/>
            <a:p>
              <a:pPr algn="ctr">
                <a:lnSpc>
                  <a:spcPts val="3007"/>
                </a:lnSpc>
              </a:pPr>
            </a:p>
          </p:txBody>
        </p:sp>
      </p:grpSp>
      <p:sp>
        <p:nvSpPr>
          <p:cNvPr name="TextBox 8" id="8"/>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2. Logistic Regression Classification</a:t>
            </a:r>
          </a:p>
        </p:txBody>
      </p:sp>
      <p:sp>
        <p:nvSpPr>
          <p:cNvPr name="Freeform 9" id="9"/>
          <p:cNvSpPr/>
          <p:nvPr/>
        </p:nvSpPr>
        <p:spPr>
          <a:xfrm flipH="false" flipV="false" rot="0">
            <a:off x="3106994" y="3427788"/>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sp>
        <p:nvSpPr>
          <p:cNvPr name="Freeform 10" id="10"/>
          <p:cNvSpPr/>
          <p:nvPr/>
        </p:nvSpPr>
        <p:spPr>
          <a:xfrm flipH="false" flipV="false" rot="0">
            <a:off x="5490294" y="9001832"/>
            <a:ext cx="2601351" cy="455236"/>
          </a:xfrm>
          <a:custGeom>
            <a:avLst/>
            <a:gdLst/>
            <a:ahLst/>
            <a:cxnLst/>
            <a:rect r="r" b="b" t="t" l="l"/>
            <a:pathLst>
              <a:path h="455236" w="2601351">
                <a:moveTo>
                  <a:pt x="0" y="0"/>
                </a:moveTo>
                <a:lnTo>
                  <a:pt x="2601351" y="0"/>
                </a:lnTo>
                <a:lnTo>
                  <a:pt x="2601351" y="455237"/>
                </a:lnTo>
                <a:lnTo>
                  <a:pt x="0" y="455237"/>
                </a:lnTo>
                <a:lnTo>
                  <a:pt x="0" y="0"/>
                </a:lnTo>
                <a:close/>
              </a:path>
            </a:pathLst>
          </a:custGeom>
          <a:blipFill>
            <a:blip r:embed="rId5"/>
            <a:stretch>
              <a:fillRect l="0" t="0" r="0" b="0"/>
            </a:stretch>
          </a:blipFill>
        </p:spPr>
      </p:sp>
      <p:sp>
        <p:nvSpPr>
          <p:cNvPr name="TextBox 11" id="11"/>
          <p:cNvSpPr txBox="true"/>
          <p:nvPr/>
        </p:nvSpPr>
        <p:spPr>
          <a:xfrm rot="0">
            <a:off x="1437596" y="1934598"/>
            <a:ext cx="13278493"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Supervised Learning Model Evaluation</a:t>
            </a:r>
          </a:p>
        </p:txBody>
      </p:sp>
      <p:sp>
        <p:nvSpPr>
          <p:cNvPr name="TextBox 12" id="12"/>
          <p:cNvSpPr txBox="true"/>
          <p:nvPr/>
        </p:nvSpPr>
        <p:spPr>
          <a:xfrm rot="0">
            <a:off x="9761993" y="6744947"/>
            <a:ext cx="4671318" cy="1523195"/>
          </a:xfrm>
          <a:prstGeom prst="rect">
            <a:avLst/>
          </a:prstGeom>
        </p:spPr>
        <p:txBody>
          <a:bodyPr anchor="t" rtlCol="false" tIns="0" lIns="0" bIns="0" rIns="0">
            <a:spAutoFit/>
          </a:bodyPr>
          <a:lstStyle/>
          <a:p>
            <a:pPr algn="just">
              <a:lnSpc>
                <a:spcPts val="3007"/>
              </a:lnSpc>
            </a:pPr>
            <a:r>
              <a:rPr lang="en-US" b="true" sz="2313">
                <a:solidFill>
                  <a:srgbClr val="FFFFFF"/>
                </a:solidFill>
                <a:latin typeface="Montserrat Bold"/>
                <a:ea typeface="Montserrat Bold"/>
                <a:cs typeface="Montserrat Bold"/>
                <a:sym typeface="Montserrat Bold"/>
              </a:rPr>
              <a:t>Accuracy:</a:t>
            </a:r>
            <a:r>
              <a:rPr lang="en-US" sz="2313">
                <a:solidFill>
                  <a:srgbClr val="FFFFFF"/>
                </a:solidFill>
                <a:latin typeface="Montserrat"/>
                <a:ea typeface="Montserrat"/>
                <a:cs typeface="Montserrat"/>
                <a:sym typeface="Montserrat"/>
              </a:rPr>
              <a:t> 0.544882790165809 </a:t>
            </a:r>
          </a:p>
          <a:p>
            <a:pPr algn="just">
              <a:lnSpc>
                <a:spcPts val="3007"/>
              </a:lnSpc>
            </a:pPr>
            <a:r>
              <a:rPr lang="en-US" b="true" sz="2313">
                <a:solidFill>
                  <a:srgbClr val="FFFFFF"/>
                </a:solidFill>
                <a:latin typeface="Montserrat Bold"/>
                <a:ea typeface="Montserrat Bold"/>
                <a:cs typeface="Montserrat Bold"/>
                <a:sym typeface="Montserrat Bold"/>
              </a:rPr>
              <a:t>Precision:</a:t>
            </a:r>
            <a:r>
              <a:rPr lang="en-US" sz="2313">
                <a:solidFill>
                  <a:srgbClr val="FFFFFF"/>
                </a:solidFill>
                <a:latin typeface="Montserrat"/>
                <a:ea typeface="Montserrat"/>
                <a:cs typeface="Montserrat"/>
                <a:sym typeface="Montserrat"/>
              </a:rPr>
              <a:t> 0.5350965642075081 </a:t>
            </a:r>
          </a:p>
          <a:p>
            <a:pPr algn="just">
              <a:lnSpc>
                <a:spcPts val="3007"/>
              </a:lnSpc>
            </a:pPr>
            <a:r>
              <a:rPr lang="en-US" b="true" sz="2313">
                <a:solidFill>
                  <a:srgbClr val="FFFFFF"/>
                </a:solidFill>
                <a:latin typeface="Montserrat Bold"/>
                <a:ea typeface="Montserrat Bold"/>
                <a:cs typeface="Montserrat Bold"/>
                <a:sym typeface="Montserrat Bold"/>
              </a:rPr>
              <a:t>R</a:t>
            </a:r>
            <a:r>
              <a:rPr lang="en-US" b="true" sz="2313">
                <a:solidFill>
                  <a:srgbClr val="FFFFFF"/>
                </a:solidFill>
                <a:latin typeface="Montserrat Bold"/>
                <a:ea typeface="Montserrat Bold"/>
                <a:cs typeface="Montserrat Bold"/>
                <a:sym typeface="Montserrat Bold"/>
              </a:rPr>
              <a:t>ecall:</a:t>
            </a:r>
            <a:r>
              <a:rPr lang="en-US" sz="2313">
                <a:solidFill>
                  <a:srgbClr val="FFFFFF"/>
                </a:solidFill>
                <a:latin typeface="Montserrat"/>
                <a:ea typeface="Montserrat"/>
                <a:cs typeface="Montserrat"/>
                <a:sym typeface="Montserrat"/>
              </a:rPr>
              <a:t> 0.544882790165809 </a:t>
            </a:r>
          </a:p>
          <a:p>
            <a:pPr algn="just">
              <a:lnSpc>
                <a:spcPts val="3007"/>
              </a:lnSpc>
            </a:pPr>
            <a:r>
              <a:rPr lang="en-US" b="true" sz="2313">
                <a:solidFill>
                  <a:srgbClr val="FFFFFF"/>
                </a:solidFill>
                <a:latin typeface="Montserrat Bold"/>
                <a:ea typeface="Montserrat Bold"/>
                <a:cs typeface="Montserrat Bold"/>
                <a:sym typeface="Montserrat Bold"/>
              </a:rPr>
              <a:t>F</a:t>
            </a:r>
            <a:r>
              <a:rPr lang="en-US" b="true" sz="2313">
                <a:solidFill>
                  <a:srgbClr val="FFFFFF"/>
                </a:solidFill>
                <a:latin typeface="Montserrat Bold"/>
                <a:ea typeface="Montserrat Bold"/>
                <a:cs typeface="Montserrat Bold"/>
                <a:sym typeface="Montserrat Bold"/>
              </a:rPr>
              <a:t>1_Score:</a:t>
            </a:r>
            <a:r>
              <a:rPr lang="en-US" sz="2313">
                <a:solidFill>
                  <a:srgbClr val="FFFFFF"/>
                </a:solidFill>
                <a:latin typeface="Montserrat"/>
                <a:ea typeface="Montserrat"/>
                <a:cs typeface="Montserrat"/>
                <a:sym typeface="Montserrat"/>
              </a:rPr>
              <a:t> 0.5371811936750959</a:t>
            </a:r>
          </a:p>
        </p:txBody>
      </p:sp>
      <p:sp>
        <p:nvSpPr>
          <p:cNvPr name="TextBox 13" id="13"/>
          <p:cNvSpPr txBox="true"/>
          <p:nvPr/>
        </p:nvSpPr>
        <p:spPr>
          <a:xfrm rot="0">
            <a:off x="9761993" y="4371709"/>
            <a:ext cx="5712023" cy="1904195"/>
          </a:xfrm>
          <a:prstGeom prst="rect">
            <a:avLst/>
          </a:prstGeom>
        </p:spPr>
        <p:txBody>
          <a:bodyPr anchor="t" rtlCol="false" tIns="0" lIns="0" bIns="0" rIns="0">
            <a:spAutoFit/>
          </a:bodyPr>
          <a:lstStyle/>
          <a:p>
            <a:pPr algn="l">
              <a:lnSpc>
                <a:spcPts val="3007"/>
              </a:lnSpc>
            </a:pPr>
            <a:r>
              <a:rPr lang="en-US" sz="2313" b="true">
                <a:solidFill>
                  <a:srgbClr val="FFFFFF"/>
                </a:solidFill>
                <a:latin typeface="Montserrat Bold"/>
                <a:ea typeface="Montserrat Bold"/>
                <a:cs typeface="Montserrat Bold"/>
                <a:sym typeface="Montserrat Bold"/>
              </a:rPr>
              <a:t>Evaluation and Results of the Model: </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TN = 123</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TP = 95</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FN = 74</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FP = 43</a:t>
            </a:r>
          </a:p>
        </p:txBody>
      </p:sp>
      <p:grpSp>
        <p:nvGrpSpPr>
          <p:cNvPr name="Group 14" id="14"/>
          <p:cNvGrpSpPr/>
          <p:nvPr/>
        </p:nvGrpSpPr>
        <p:grpSpPr>
          <a:xfrm rot="0">
            <a:off x="2941992" y="3782071"/>
            <a:ext cx="5058504" cy="5330081"/>
            <a:chOff x="0" y="0"/>
            <a:chExt cx="703024" cy="740767"/>
          </a:xfrm>
        </p:grpSpPr>
        <p:sp>
          <p:nvSpPr>
            <p:cNvPr name="Freeform 15" id="15"/>
            <p:cNvSpPr/>
            <p:nvPr/>
          </p:nvSpPr>
          <p:spPr>
            <a:xfrm flipH="false" flipV="false" rot="0">
              <a:off x="0" y="0"/>
              <a:ext cx="703024" cy="740767"/>
            </a:xfrm>
            <a:custGeom>
              <a:avLst/>
              <a:gdLst/>
              <a:ahLst/>
              <a:cxnLst/>
              <a:rect r="r" b="b" t="t" l="l"/>
              <a:pathLst>
                <a:path h="740767" w="703024">
                  <a:moveTo>
                    <a:pt x="55097" y="0"/>
                  </a:moveTo>
                  <a:lnTo>
                    <a:pt x="647927" y="0"/>
                  </a:lnTo>
                  <a:cubicBezTo>
                    <a:pt x="662539" y="0"/>
                    <a:pt x="676553" y="5805"/>
                    <a:pt x="686886" y="16138"/>
                  </a:cubicBezTo>
                  <a:cubicBezTo>
                    <a:pt x="697219" y="26470"/>
                    <a:pt x="703024" y="40484"/>
                    <a:pt x="703024" y="55097"/>
                  </a:cubicBezTo>
                  <a:lnTo>
                    <a:pt x="703024" y="685670"/>
                  </a:lnTo>
                  <a:cubicBezTo>
                    <a:pt x="703024" y="716099"/>
                    <a:pt x="678356" y="740767"/>
                    <a:pt x="647927" y="740767"/>
                  </a:cubicBezTo>
                  <a:lnTo>
                    <a:pt x="55097" y="740767"/>
                  </a:lnTo>
                  <a:cubicBezTo>
                    <a:pt x="24668" y="740767"/>
                    <a:pt x="0" y="716099"/>
                    <a:pt x="0" y="685670"/>
                  </a:cubicBezTo>
                  <a:lnTo>
                    <a:pt x="0" y="55097"/>
                  </a:lnTo>
                  <a:cubicBezTo>
                    <a:pt x="0" y="24668"/>
                    <a:pt x="24668" y="0"/>
                    <a:pt x="55097" y="0"/>
                  </a:cubicBezTo>
                  <a:close/>
                </a:path>
              </a:pathLst>
            </a:custGeom>
            <a:blipFill>
              <a:blip r:embed="rId6"/>
              <a:stretch>
                <a:fillRect l="-802" t="0" r="-802" b="0"/>
              </a:stretch>
            </a:blipFill>
            <a:ln cap="rnd">
              <a:noFill/>
              <a:prstDash val="solid"/>
              <a:round/>
            </a:ln>
          </p:spPr>
        </p:sp>
      </p:grpSp>
      <p:sp>
        <p:nvSpPr>
          <p:cNvPr name="Freeform 16" id="16"/>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70108" y="3685704"/>
            <a:ext cx="5496076" cy="5583412"/>
            <a:chOff x="0" y="0"/>
            <a:chExt cx="1447526" cy="1470528"/>
          </a:xfrm>
        </p:grpSpPr>
        <p:sp>
          <p:nvSpPr>
            <p:cNvPr name="Freeform 6" id="6"/>
            <p:cNvSpPr/>
            <p:nvPr/>
          </p:nvSpPr>
          <p:spPr>
            <a:xfrm flipH="false" flipV="false" rot="0">
              <a:off x="0" y="0"/>
              <a:ext cx="1447526" cy="1470528"/>
            </a:xfrm>
            <a:custGeom>
              <a:avLst/>
              <a:gdLst/>
              <a:ahLst/>
              <a:cxnLst/>
              <a:rect r="r" b="b" t="t" l="l"/>
              <a:pathLst>
                <a:path h="1470528" w="1447526">
                  <a:moveTo>
                    <a:pt x="71840" y="0"/>
                  </a:moveTo>
                  <a:lnTo>
                    <a:pt x="1375686" y="0"/>
                  </a:lnTo>
                  <a:cubicBezTo>
                    <a:pt x="1394739" y="0"/>
                    <a:pt x="1413012" y="7569"/>
                    <a:pt x="1426485" y="21041"/>
                  </a:cubicBezTo>
                  <a:cubicBezTo>
                    <a:pt x="1439957" y="34514"/>
                    <a:pt x="1447526" y="52787"/>
                    <a:pt x="1447526" y="71840"/>
                  </a:cubicBezTo>
                  <a:lnTo>
                    <a:pt x="1447526" y="1398688"/>
                  </a:lnTo>
                  <a:cubicBezTo>
                    <a:pt x="1447526" y="1417741"/>
                    <a:pt x="1439957" y="1436014"/>
                    <a:pt x="1426485" y="1449487"/>
                  </a:cubicBezTo>
                  <a:cubicBezTo>
                    <a:pt x="1413012" y="1462959"/>
                    <a:pt x="1394739" y="1470528"/>
                    <a:pt x="1375686" y="1470528"/>
                  </a:cubicBezTo>
                  <a:lnTo>
                    <a:pt x="71840" y="1470528"/>
                  </a:lnTo>
                  <a:cubicBezTo>
                    <a:pt x="32164" y="1470528"/>
                    <a:pt x="0" y="1438364"/>
                    <a:pt x="0" y="1398688"/>
                  </a:cubicBezTo>
                  <a:lnTo>
                    <a:pt x="0" y="71840"/>
                  </a:lnTo>
                  <a:cubicBezTo>
                    <a:pt x="0" y="52787"/>
                    <a:pt x="7569" y="34514"/>
                    <a:pt x="21041" y="21041"/>
                  </a:cubicBezTo>
                  <a:cubicBezTo>
                    <a:pt x="34514" y="7569"/>
                    <a:pt x="52787" y="0"/>
                    <a:pt x="71840"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447526" cy="1499103"/>
            </a:xfrm>
            <a:prstGeom prst="rect">
              <a:avLst/>
            </a:prstGeom>
          </p:spPr>
          <p:txBody>
            <a:bodyPr anchor="ctr" rtlCol="false" tIns="50800" lIns="50800" bIns="50800" rIns="50800"/>
            <a:lstStyle/>
            <a:p>
              <a:pPr algn="ctr">
                <a:lnSpc>
                  <a:spcPts val="3007"/>
                </a:lnSpc>
              </a:pPr>
            </a:p>
          </p:txBody>
        </p:sp>
      </p:grpSp>
      <p:sp>
        <p:nvSpPr>
          <p:cNvPr name="Freeform 8" id="8"/>
          <p:cNvSpPr/>
          <p:nvPr/>
        </p:nvSpPr>
        <p:spPr>
          <a:xfrm flipH="false" flipV="false" rot="0">
            <a:off x="2706086" y="3493481"/>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sp>
        <p:nvSpPr>
          <p:cNvPr name="Freeform 9" id="9"/>
          <p:cNvSpPr/>
          <p:nvPr/>
        </p:nvSpPr>
        <p:spPr>
          <a:xfrm flipH="false" flipV="false" rot="0">
            <a:off x="5346721" y="9032130"/>
            <a:ext cx="2601351" cy="455236"/>
          </a:xfrm>
          <a:custGeom>
            <a:avLst/>
            <a:gdLst/>
            <a:ahLst/>
            <a:cxnLst/>
            <a:rect r="r" b="b" t="t" l="l"/>
            <a:pathLst>
              <a:path h="455236" w="2601351">
                <a:moveTo>
                  <a:pt x="0" y="0"/>
                </a:moveTo>
                <a:lnTo>
                  <a:pt x="2601351" y="0"/>
                </a:lnTo>
                <a:lnTo>
                  <a:pt x="2601351" y="455237"/>
                </a:lnTo>
                <a:lnTo>
                  <a:pt x="0" y="455237"/>
                </a:lnTo>
                <a:lnTo>
                  <a:pt x="0" y="0"/>
                </a:lnTo>
                <a:close/>
              </a:path>
            </a:pathLst>
          </a:custGeom>
          <a:blipFill>
            <a:blip r:embed="rId5"/>
            <a:stretch>
              <a:fillRect l="0" t="0" r="0" b="0"/>
            </a:stretch>
          </a:blipFill>
        </p:spPr>
      </p:sp>
      <p:sp>
        <p:nvSpPr>
          <p:cNvPr name="TextBox 10" id="10"/>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3. Decision Tree Classification</a:t>
            </a:r>
          </a:p>
        </p:txBody>
      </p:sp>
      <p:sp>
        <p:nvSpPr>
          <p:cNvPr name="TextBox 11" id="11"/>
          <p:cNvSpPr txBox="true"/>
          <p:nvPr/>
        </p:nvSpPr>
        <p:spPr>
          <a:xfrm rot="0">
            <a:off x="1437596" y="1934598"/>
            <a:ext cx="13852168"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Supervised Learning Model Evaluation</a:t>
            </a:r>
          </a:p>
        </p:txBody>
      </p:sp>
      <p:sp>
        <p:nvSpPr>
          <p:cNvPr name="TextBox 12" id="12"/>
          <p:cNvSpPr txBox="true"/>
          <p:nvPr/>
        </p:nvSpPr>
        <p:spPr>
          <a:xfrm rot="0">
            <a:off x="9618420" y="6775245"/>
            <a:ext cx="4686598" cy="1523195"/>
          </a:xfrm>
          <a:prstGeom prst="rect">
            <a:avLst/>
          </a:prstGeom>
        </p:spPr>
        <p:txBody>
          <a:bodyPr anchor="t" rtlCol="false" tIns="0" lIns="0" bIns="0" rIns="0">
            <a:spAutoFit/>
          </a:bodyPr>
          <a:lstStyle/>
          <a:p>
            <a:pPr algn="just">
              <a:lnSpc>
                <a:spcPts val="3007"/>
              </a:lnSpc>
            </a:pPr>
            <a:r>
              <a:rPr lang="en-US" b="true" sz="2313">
                <a:solidFill>
                  <a:srgbClr val="FFFFFF"/>
                </a:solidFill>
                <a:latin typeface="Montserrat Bold"/>
                <a:ea typeface="Montserrat Bold"/>
                <a:cs typeface="Montserrat Bold"/>
                <a:sym typeface="Montserrat Bold"/>
              </a:rPr>
              <a:t>A</a:t>
            </a:r>
            <a:r>
              <a:rPr lang="en-US" b="true" sz="2313">
                <a:solidFill>
                  <a:srgbClr val="FFFFFF"/>
                </a:solidFill>
                <a:latin typeface="Montserrat Bold"/>
                <a:ea typeface="Montserrat Bold"/>
                <a:cs typeface="Montserrat Bold"/>
                <a:sym typeface="Montserrat Bold"/>
              </a:rPr>
              <a:t>ccuracy:</a:t>
            </a:r>
            <a:r>
              <a:rPr lang="en-US" sz="2313">
                <a:solidFill>
                  <a:srgbClr val="FFFFFF"/>
                </a:solidFill>
                <a:latin typeface="Montserrat"/>
                <a:ea typeface="Montserrat"/>
                <a:cs typeface="Montserrat"/>
                <a:sym typeface="Montserrat"/>
              </a:rPr>
              <a:t> 0.8890794739851343 </a:t>
            </a:r>
          </a:p>
          <a:p>
            <a:pPr algn="just">
              <a:lnSpc>
                <a:spcPts val="3007"/>
              </a:lnSpc>
            </a:pPr>
            <a:r>
              <a:rPr lang="en-US" b="true" sz="2313">
                <a:solidFill>
                  <a:srgbClr val="FFFFFF"/>
                </a:solidFill>
                <a:latin typeface="Montserrat Bold"/>
                <a:ea typeface="Montserrat Bold"/>
                <a:cs typeface="Montserrat Bold"/>
                <a:sym typeface="Montserrat Bold"/>
              </a:rPr>
              <a:t>P</a:t>
            </a:r>
            <a:r>
              <a:rPr lang="en-US" b="true" sz="2313">
                <a:solidFill>
                  <a:srgbClr val="FFFFFF"/>
                </a:solidFill>
                <a:latin typeface="Montserrat Bold"/>
                <a:ea typeface="Montserrat Bold"/>
                <a:cs typeface="Montserrat Bold"/>
                <a:sym typeface="Montserrat Bold"/>
              </a:rPr>
              <a:t>recision:</a:t>
            </a:r>
            <a:r>
              <a:rPr lang="en-US" sz="2313">
                <a:solidFill>
                  <a:srgbClr val="FFFFFF"/>
                </a:solidFill>
                <a:latin typeface="Montserrat"/>
                <a:ea typeface="Montserrat"/>
                <a:cs typeface="Montserrat"/>
                <a:sym typeface="Montserrat"/>
              </a:rPr>
              <a:t> 0.88849107619578 </a:t>
            </a:r>
          </a:p>
          <a:p>
            <a:pPr algn="just">
              <a:lnSpc>
                <a:spcPts val="3007"/>
              </a:lnSpc>
            </a:pPr>
            <a:r>
              <a:rPr lang="en-US" b="true" sz="2313">
                <a:solidFill>
                  <a:srgbClr val="FFFFFF"/>
                </a:solidFill>
                <a:latin typeface="Montserrat Bold"/>
                <a:ea typeface="Montserrat Bold"/>
                <a:cs typeface="Montserrat Bold"/>
                <a:sym typeface="Montserrat Bold"/>
              </a:rPr>
              <a:t>R</a:t>
            </a:r>
            <a:r>
              <a:rPr lang="en-US" b="true" sz="2313">
                <a:solidFill>
                  <a:srgbClr val="FFFFFF"/>
                </a:solidFill>
                <a:latin typeface="Montserrat Bold"/>
                <a:ea typeface="Montserrat Bold"/>
                <a:cs typeface="Montserrat Bold"/>
                <a:sym typeface="Montserrat Bold"/>
              </a:rPr>
              <a:t>ecall:</a:t>
            </a:r>
            <a:r>
              <a:rPr lang="en-US" sz="2313">
                <a:solidFill>
                  <a:srgbClr val="FFFFFF"/>
                </a:solidFill>
                <a:latin typeface="Montserrat"/>
                <a:ea typeface="Montserrat"/>
                <a:cs typeface="Montserrat"/>
                <a:sym typeface="Montserrat"/>
              </a:rPr>
              <a:t> 0.8890794739851343 </a:t>
            </a:r>
          </a:p>
          <a:p>
            <a:pPr algn="just">
              <a:lnSpc>
                <a:spcPts val="3007"/>
              </a:lnSpc>
            </a:pPr>
            <a:r>
              <a:rPr lang="en-US" b="true" sz="2313">
                <a:solidFill>
                  <a:srgbClr val="FFFFFF"/>
                </a:solidFill>
                <a:latin typeface="Montserrat Bold"/>
                <a:ea typeface="Montserrat Bold"/>
                <a:cs typeface="Montserrat Bold"/>
                <a:sym typeface="Montserrat Bold"/>
              </a:rPr>
              <a:t>F</a:t>
            </a:r>
            <a:r>
              <a:rPr lang="en-US" b="true" sz="2313">
                <a:solidFill>
                  <a:srgbClr val="FFFFFF"/>
                </a:solidFill>
                <a:latin typeface="Montserrat Bold"/>
                <a:ea typeface="Montserrat Bold"/>
                <a:cs typeface="Montserrat Bold"/>
                <a:sym typeface="Montserrat Bold"/>
              </a:rPr>
              <a:t>1_Score:</a:t>
            </a:r>
            <a:r>
              <a:rPr lang="en-US" sz="2313">
                <a:solidFill>
                  <a:srgbClr val="FFFFFF"/>
                </a:solidFill>
                <a:latin typeface="Montserrat"/>
                <a:ea typeface="Montserrat"/>
                <a:cs typeface="Montserrat"/>
                <a:sym typeface="Montserrat"/>
              </a:rPr>
              <a:t> 0.8883118282645875</a:t>
            </a:r>
          </a:p>
        </p:txBody>
      </p:sp>
      <p:sp>
        <p:nvSpPr>
          <p:cNvPr name="TextBox 13" id="13"/>
          <p:cNvSpPr txBox="true"/>
          <p:nvPr/>
        </p:nvSpPr>
        <p:spPr>
          <a:xfrm rot="0">
            <a:off x="9618420" y="4402007"/>
            <a:ext cx="5795169" cy="1904195"/>
          </a:xfrm>
          <a:prstGeom prst="rect">
            <a:avLst/>
          </a:prstGeom>
        </p:spPr>
        <p:txBody>
          <a:bodyPr anchor="t" rtlCol="false" tIns="0" lIns="0" bIns="0" rIns="0">
            <a:spAutoFit/>
          </a:bodyPr>
          <a:lstStyle/>
          <a:p>
            <a:pPr algn="l">
              <a:lnSpc>
                <a:spcPts val="3007"/>
              </a:lnSpc>
            </a:pPr>
            <a:r>
              <a:rPr lang="en-US" sz="2313" b="true">
                <a:solidFill>
                  <a:srgbClr val="FFFFFF"/>
                </a:solidFill>
                <a:latin typeface="Montserrat Bold"/>
                <a:ea typeface="Montserrat Bold"/>
                <a:cs typeface="Montserrat Bold"/>
                <a:sym typeface="Montserrat Bold"/>
              </a:rPr>
              <a:t>Evaluation and Results of the Model:  </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TN = 213</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TP = 210</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FN = 41</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FP = 26</a:t>
            </a:r>
          </a:p>
        </p:txBody>
      </p:sp>
      <p:grpSp>
        <p:nvGrpSpPr>
          <p:cNvPr name="Group 14" id="14"/>
          <p:cNvGrpSpPr/>
          <p:nvPr/>
        </p:nvGrpSpPr>
        <p:grpSpPr>
          <a:xfrm rot="0">
            <a:off x="2798419" y="3812369"/>
            <a:ext cx="5058504" cy="5330081"/>
            <a:chOff x="0" y="0"/>
            <a:chExt cx="703024" cy="740767"/>
          </a:xfrm>
        </p:grpSpPr>
        <p:sp>
          <p:nvSpPr>
            <p:cNvPr name="Freeform 15" id="15"/>
            <p:cNvSpPr/>
            <p:nvPr/>
          </p:nvSpPr>
          <p:spPr>
            <a:xfrm flipH="false" flipV="false" rot="0">
              <a:off x="0" y="0"/>
              <a:ext cx="703024" cy="740767"/>
            </a:xfrm>
            <a:custGeom>
              <a:avLst/>
              <a:gdLst/>
              <a:ahLst/>
              <a:cxnLst/>
              <a:rect r="r" b="b" t="t" l="l"/>
              <a:pathLst>
                <a:path h="740767" w="703024">
                  <a:moveTo>
                    <a:pt x="55097" y="0"/>
                  </a:moveTo>
                  <a:lnTo>
                    <a:pt x="647927" y="0"/>
                  </a:lnTo>
                  <a:cubicBezTo>
                    <a:pt x="662539" y="0"/>
                    <a:pt x="676553" y="5805"/>
                    <a:pt x="686886" y="16138"/>
                  </a:cubicBezTo>
                  <a:cubicBezTo>
                    <a:pt x="697219" y="26470"/>
                    <a:pt x="703024" y="40484"/>
                    <a:pt x="703024" y="55097"/>
                  </a:cubicBezTo>
                  <a:lnTo>
                    <a:pt x="703024" y="685670"/>
                  </a:lnTo>
                  <a:cubicBezTo>
                    <a:pt x="703024" y="716099"/>
                    <a:pt x="678356" y="740767"/>
                    <a:pt x="647927" y="740767"/>
                  </a:cubicBezTo>
                  <a:lnTo>
                    <a:pt x="55097" y="740767"/>
                  </a:lnTo>
                  <a:cubicBezTo>
                    <a:pt x="24668" y="740767"/>
                    <a:pt x="0" y="716099"/>
                    <a:pt x="0" y="685670"/>
                  </a:cubicBezTo>
                  <a:lnTo>
                    <a:pt x="0" y="55097"/>
                  </a:lnTo>
                  <a:cubicBezTo>
                    <a:pt x="0" y="24668"/>
                    <a:pt x="24668" y="0"/>
                    <a:pt x="55097" y="0"/>
                  </a:cubicBezTo>
                  <a:close/>
                </a:path>
              </a:pathLst>
            </a:custGeom>
            <a:blipFill>
              <a:blip r:embed="rId6"/>
              <a:stretch>
                <a:fillRect l="-802" t="0" r="-802" b="0"/>
              </a:stretch>
            </a:blipFill>
            <a:ln cap="rnd">
              <a:noFill/>
              <a:prstDash val="solid"/>
              <a:round/>
            </a:ln>
          </p:spPr>
        </p:sp>
      </p:grpSp>
      <p:sp>
        <p:nvSpPr>
          <p:cNvPr name="Freeform 16" id="16"/>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516999" y="3943209"/>
            <a:ext cx="6688173" cy="5030871"/>
            <a:chOff x="0" y="0"/>
            <a:chExt cx="1761494" cy="1325003"/>
          </a:xfrm>
        </p:grpSpPr>
        <p:sp>
          <p:nvSpPr>
            <p:cNvPr name="Freeform 6" id="6"/>
            <p:cNvSpPr/>
            <p:nvPr/>
          </p:nvSpPr>
          <p:spPr>
            <a:xfrm flipH="false" flipV="false" rot="0">
              <a:off x="0" y="0"/>
              <a:ext cx="1761494" cy="1325003"/>
            </a:xfrm>
            <a:custGeom>
              <a:avLst/>
              <a:gdLst/>
              <a:ahLst/>
              <a:cxnLst/>
              <a:rect r="r" b="b" t="t" l="l"/>
              <a:pathLst>
                <a:path h="1325003" w="1761494">
                  <a:moveTo>
                    <a:pt x="59035" y="0"/>
                  </a:moveTo>
                  <a:lnTo>
                    <a:pt x="1702459" y="0"/>
                  </a:lnTo>
                  <a:cubicBezTo>
                    <a:pt x="1718116" y="0"/>
                    <a:pt x="1733132" y="6220"/>
                    <a:pt x="1744203" y="17291"/>
                  </a:cubicBezTo>
                  <a:cubicBezTo>
                    <a:pt x="1755274" y="28362"/>
                    <a:pt x="1761494" y="43378"/>
                    <a:pt x="1761494" y="59035"/>
                  </a:cubicBezTo>
                  <a:lnTo>
                    <a:pt x="1761494" y="1265968"/>
                  </a:lnTo>
                  <a:cubicBezTo>
                    <a:pt x="1761494" y="1281625"/>
                    <a:pt x="1755274" y="1296641"/>
                    <a:pt x="1744203" y="1307712"/>
                  </a:cubicBezTo>
                  <a:cubicBezTo>
                    <a:pt x="1733132" y="1318783"/>
                    <a:pt x="1718116" y="1325003"/>
                    <a:pt x="1702459" y="1325003"/>
                  </a:cubicBezTo>
                  <a:lnTo>
                    <a:pt x="59035" y="1325003"/>
                  </a:lnTo>
                  <a:cubicBezTo>
                    <a:pt x="43378" y="1325003"/>
                    <a:pt x="28362" y="1318783"/>
                    <a:pt x="17291" y="1307712"/>
                  </a:cubicBezTo>
                  <a:cubicBezTo>
                    <a:pt x="6220" y="1296641"/>
                    <a:pt x="0" y="1281625"/>
                    <a:pt x="0" y="1265968"/>
                  </a:cubicBezTo>
                  <a:lnTo>
                    <a:pt x="0" y="59035"/>
                  </a:lnTo>
                  <a:cubicBezTo>
                    <a:pt x="0" y="43378"/>
                    <a:pt x="6220" y="28362"/>
                    <a:pt x="17291" y="17291"/>
                  </a:cubicBezTo>
                  <a:cubicBezTo>
                    <a:pt x="28362" y="6220"/>
                    <a:pt x="43378" y="0"/>
                    <a:pt x="59035"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761494" cy="1353578"/>
            </a:xfrm>
            <a:prstGeom prst="rect">
              <a:avLst/>
            </a:prstGeom>
          </p:spPr>
          <p:txBody>
            <a:bodyPr anchor="ctr" rtlCol="false" tIns="50800" lIns="50800" bIns="50800" rIns="50800"/>
            <a:lstStyle/>
            <a:p>
              <a:pPr algn="ctr">
                <a:lnSpc>
                  <a:spcPts val="3007"/>
                </a:lnSpc>
              </a:pPr>
            </a:p>
          </p:txBody>
        </p:sp>
      </p:grpSp>
      <p:grpSp>
        <p:nvGrpSpPr>
          <p:cNvPr name="Group 8" id="8"/>
          <p:cNvGrpSpPr/>
          <p:nvPr/>
        </p:nvGrpSpPr>
        <p:grpSpPr>
          <a:xfrm rot="0">
            <a:off x="7330923" y="3808080"/>
            <a:ext cx="5496076" cy="5583412"/>
            <a:chOff x="0" y="0"/>
            <a:chExt cx="1447526" cy="1470528"/>
          </a:xfrm>
        </p:grpSpPr>
        <p:sp>
          <p:nvSpPr>
            <p:cNvPr name="Freeform 9" id="9"/>
            <p:cNvSpPr/>
            <p:nvPr/>
          </p:nvSpPr>
          <p:spPr>
            <a:xfrm flipH="false" flipV="false" rot="0">
              <a:off x="0" y="0"/>
              <a:ext cx="1447526" cy="1470528"/>
            </a:xfrm>
            <a:custGeom>
              <a:avLst/>
              <a:gdLst/>
              <a:ahLst/>
              <a:cxnLst/>
              <a:rect r="r" b="b" t="t" l="l"/>
              <a:pathLst>
                <a:path h="1470528" w="1447526">
                  <a:moveTo>
                    <a:pt x="71840" y="0"/>
                  </a:moveTo>
                  <a:lnTo>
                    <a:pt x="1375686" y="0"/>
                  </a:lnTo>
                  <a:cubicBezTo>
                    <a:pt x="1394739" y="0"/>
                    <a:pt x="1413012" y="7569"/>
                    <a:pt x="1426485" y="21041"/>
                  </a:cubicBezTo>
                  <a:cubicBezTo>
                    <a:pt x="1439957" y="34514"/>
                    <a:pt x="1447526" y="52787"/>
                    <a:pt x="1447526" y="71840"/>
                  </a:cubicBezTo>
                  <a:lnTo>
                    <a:pt x="1447526" y="1398688"/>
                  </a:lnTo>
                  <a:cubicBezTo>
                    <a:pt x="1447526" y="1417741"/>
                    <a:pt x="1439957" y="1436014"/>
                    <a:pt x="1426485" y="1449487"/>
                  </a:cubicBezTo>
                  <a:cubicBezTo>
                    <a:pt x="1413012" y="1462959"/>
                    <a:pt x="1394739" y="1470528"/>
                    <a:pt x="1375686" y="1470528"/>
                  </a:cubicBezTo>
                  <a:lnTo>
                    <a:pt x="71840" y="1470528"/>
                  </a:lnTo>
                  <a:cubicBezTo>
                    <a:pt x="32164" y="1470528"/>
                    <a:pt x="0" y="1438364"/>
                    <a:pt x="0" y="1398688"/>
                  </a:cubicBezTo>
                  <a:lnTo>
                    <a:pt x="0" y="71840"/>
                  </a:lnTo>
                  <a:cubicBezTo>
                    <a:pt x="0" y="52787"/>
                    <a:pt x="7569" y="34514"/>
                    <a:pt x="21041" y="21041"/>
                  </a:cubicBezTo>
                  <a:cubicBezTo>
                    <a:pt x="34514" y="7569"/>
                    <a:pt x="52787" y="0"/>
                    <a:pt x="71840" y="0"/>
                  </a:cubicBezTo>
                  <a:close/>
                </a:path>
              </a:pathLst>
            </a:custGeom>
            <a:gradFill rotWithShape="true">
              <a:gsLst>
                <a:gs pos="0">
                  <a:srgbClr val="002832">
                    <a:alpha val="100000"/>
                  </a:srgbClr>
                </a:gs>
                <a:gs pos="100000">
                  <a:srgbClr val="00B1C4">
                    <a:alpha val="100000"/>
                  </a:srgbClr>
                </a:gs>
              </a:gsLst>
              <a:lin ang="0"/>
            </a:gradFill>
          </p:spPr>
        </p:sp>
        <p:sp>
          <p:nvSpPr>
            <p:cNvPr name="TextBox 10" id="10"/>
            <p:cNvSpPr txBox="true"/>
            <p:nvPr/>
          </p:nvSpPr>
          <p:spPr>
            <a:xfrm>
              <a:off x="0" y="-28575"/>
              <a:ext cx="1447526" cy="1499103"/>
            </a:xfrm>
            <a:prstGeom prst="rect">
              <a:avLst/>
            </a:prstGeom>
          </p:spPr>
          <p:txBody>
            <a:bodyPr anchor="ctr" rtlCol="false" tIns="50800" lIns="50800" bIns="50800" rIns="50800"/>
            <a:lstStyle/>
            <a:p>
              <a:pPr algn="ctr">
                <a:lnSpc>
                  <a:spcPts val="3007"/>
                </a:lnSpc>
              </a:pPr>
            </a:p>
          </p:txBody>
        </p:sp>
      </p:grpSp>
      <p:sp>
        <p:nvSpPr>
          <p:cNvPr name="TextBox 11" id="11"/>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4. Random Forest Classification</a:t>
            </a:r>
          </a:p>
        </p:txBody>
      </p:sp>
      <p:sp>
        <p:nvSpPr>
          <p:cNvPr name="Freeform 12" id="12"/>
          <p:cNvSpPr/>
          <p:nvPr/>
        </p:nvSpPr>
        <p:spPr>
          <a:xfrm flipH="false" flipV="false" rot="0">
            <a:off x="766094" y="3550631"/>
            <a:ext cx="4486604" cy="785156"/>
          </a:xfrm>
          <a:custGeom>
            <a:avLst/>
            <a:gdLst/>
            <a:ahLst/>
            <a:cxnLst/>
            <a:rect r="r" b="b" t="t" l="l"/>
            <a:pathLst>
              <a:path h="785156" w="4486604">
                <a:moveTo>
                  <a:pt x="0" y="0"/>
                </a:moveTo>
                <a:lnTo>
                  <a:pt x="4486604" y="0"/>
                </a:lnTo>
                <a:lnTo>
                  <a:pt x="4486604" y="785156"/>
                </a:lnTo>
                <a:lnTo>
                  <a:pt x="0" y="785156"/>
                </a:lnTo>
                <a:lnTo>
                  <a:pt x="0" y="0"/>
                </a:lnTo>
                <a:close/>
              </a:path>
            </a:pathLst>
          </a:custGeom>
          <a:blipFill>
            <a:blip r:embed="rId5"/>
            <a:stretch>
              <a:fillRect l="0" t="0" r="0" b="0"/>
            </a:stretch>
          </a:blipFill>
        </p:spPr>
      </p:sp>
      <p:sp>
        <p:nvSpPr>
          <p:cNvPr name="Freeform 13" id="13"/>
          <p:cNvSpPr/>
          <p:nvPr/>
        </p:nvSpPr>
        <p:spPr>
          <a:xfrm flipH="false" flipV="false" rot="0">
            <a:off x="2629631" y="8570173"/>
            <a:ext cx="4486604" cy="785156"/>
          </a:xfrm>
          <a:custGeom>
            <a:avLst/>
            <a:gdLst/>
            <a:ahLst/>
            <a:cxnLst/>
            <a:rect r="r" b="b" t="t" l="l"/>
            <a:pathLst>
              <a:path h="785156" w="4486604">
                <a:moveTo>
                  <a:pt x="0" y="0"/>
                </a:moveTo>
                <a:lnTo>
                  <a:pt x="4486603" y="0"/>
                </a:lnTo>
                <a:lnTo>
                  <a:pt x="4486603" y="785155"/>
                </a:lnTo>
                <a:lnTo>
                  <a:pt x="0" y="785155"/>
                </a:lnTo>
                <a:lnTo>
                  <a:pt x="0" y="0"/>
                </a:lnTo>
                <a:close/>
              </a:path>
            </a:pathLst>
          </a:custGeom>
          <a:blipFill>
            <a:blip r:embed="rId5"/>
            <a:stretch>
              <a:fillRect l="0" t="0" r="0" b="0"/>
            </a:stretch>
          </a:blipFill>
        </p:spPr>
      </p:sp>
      <p:sp>
        <p:nvSpPr>
          <p:cNvPr name="Freeform 14" id="14"/>
          <p:cNvSpPr/>
          <p:nvPr/>
        </p:nvSpPr>
        <p:spPr>
          <a:xfrm flipH="false" flipV="false" rot="0">
            <a:off x="7591764" y="3596808"/>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sp>
        <p:nvSpPr>
          <p:cNvPr name="Freeform 15" id="15"/>
          <p:cNvSpPr/>
          <p:nvPr/>
        </p:nvSpPr>
        <p:spPr>
          <a:xfrm flipH="false" flipV="false" rot="0">
            <a:off x="10107536" y="9154507"/>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grpSp>
        <p:nvGrpSpPr>
          <p:cNvPr name="Group 16" id="16"/>
          <p:cNvGrpSpPr/>
          <p:nvPr/>
        </p:nvGrpSpPr>
        <p:grpSpPr>
          <a:xfrm rot="0">
            <a:off x="7559234" y="3946004"/>
            <a:ext cx="5058504" cy="5330081"/>
            <a:chOff x="0" y="0"/>
            <a:chExt cx="703024" cy="740767"/>
          </a:xfrm>
        </p:grpSpPr>
        <p:sp>
          <p:nvSpPr>
            <p:cNvPr name="Freeform 17" id="17"/>
            <p:cNvSpPr/>
            <p:nvPr/>
          </p:nvSpPr>
          <p:spPr>
            <a:xfrm flipH="false" flipV="false" rot="0">
              <a:off x="0" y="0"/>
              <a:ext cx="703024" cy="740767"/>
            </a:xfrm>
            <a:custGeom>
              <a:avLst/>
              <a:gdLst/>
              <a:ahLst/>
              <a:cxnLst/>
              <a:rect r="r" b="b" t="t" l="l"/>
              <a:pathLst>
                <a:path h="740767" w="703024">
                  <a:moveTo>
                    <a:pt x="55097" y="0"/>
                  </a:moveTo>
                  <a:lnTo>
                    <a:pt x="647927" y="0"/>
                  </a:lnTo>
                  <a:cubicBezTo>
                    <a:pt x="662539" y="0"/>
                    <a:pt x="676553" y="5805"/>
                    <a:pt x="686886" y="16138"/>
                  </a:cubicBezTo>
                  <a:cubicBezTo>
                    <a:pt x="697219" y="26470"/>
                    <a:pt x="703024" y="40484"/>
                    <a:pt x="703024" y="55097"/>
                  </a:cubicBezTo>
                  <a:lnTo>
                    <a:pt x="703024" y="685670"/>
                  </a:lnTo>
                  <a:cubicBezTo>
                    <a:pt x="703024" y="716099"/>
                    <a:pt x="678356" y="740767"/>
                    <a:pt x="647927" y="740767"/>
                  </a:cubicBezTo>
                  <a:lnTo>
                    <a:pt x="55097" y="740767"/>
                  </a:lnTo>
                  <a:cubicBezTo>
                    <a:pt x="24668" y="740767"/>
                    <a:pt x="0" y="716099"/>
                    <a:pt x="0" y="685670"/>
                  </a:cubicBezTo>
                  <a:lnTo>
                    <a:pt x="0" y="55097"/>
                  </a:lnTo>
                  <a:cubicBezTo>
                    <a:pt x="0" y="24668"/>
                    <a:pt x="24668" y="0"/>
                    <a:pt x="55097" y="0"/>
                  </a:cubicBezTo>
                  <a:close/>
                </a:path>
              </a:pathLst>
            </a:custGeom>
            <a:blipFill>
              <a:blip r:embed="rId6"/>
              <a:stretch>
                <a:fillRect l="-802" t="0" r="-802" b="0"/>
              </a:stretch>
            </a:blipFill>
            <a:ln cap="rnd">
              <a:noFill/>
              <a:prstDash val="solid"/>
              <a:round/>
            </a:ln>
          </p:spPr>
        </p:sp>
      </p:grpSp>
      <p:grpSp>
        <p:nvGrpSpPr>
          <p:cNvPr name="Group 18" id="18"/>
          <p:cNvGrpSpPr/>
          <p:nvPr/>
        </p:nvGrpSpPr>
        <p:grpSpPr>
          <a:xfrm rot="0">
            <a:off x="737519" y="4064592"/>
            <a:ext cx="6298129" cy="4788104"/>
            <a:chOff x="0" y="0"/>
            <a:chExt cx="875305" cy="665444"/>
          </a:xfrm>
        </p:grpSpPr>
        <p:sp>
          <p:nvSpPr>
            <p:cNvPr name="Freeform 19" id="19"/>
            <p:cNvSpPr/>
            <p:nvPr/>
          </p:nvSpPr>
          <p:spPr>
            <a:xfrm flipH="false" flipV="false" rot="0">
              <a:off x="0" y="0"/>
              <a:ext cx="875305" cy="665444"/>
            </a:xfrm>
            <a:custGeom>
              <a:avLst/>
              <a:gdLst/>
              <a:ahLst/>
              <a:cxnLst/>
              <a:rect r="r" b="b" t="t" l="l"/>
              <a:pathLst>
                <a:path h="665444" w="875305">
                  <a:moveTo>
                    <a:pt x="44253" y="0"/>
                  </a:moveTo>
                  <a:lnTo>
                    <a:pt x="831052" y="0"/>
                  </a:lnTo>
                  <a:cubicBezTo>
                    <a:pt x="842789" y="0"/>
                    <a:pt x="854045" y="4662"/>
                    <a:pt x="862344" y="12961"/>
                  </a:cubicBezTo>
                  <a:cubicBezTo>
                    <a:pt x="870643" y="21260"/>
                    <a:pt x="875305" y="32516"/>
                    <a:pt x="875305" y="44253"/>
                  </a:cubicBezTo>
                  <a:lnTo>
                    <a:pt x="875305" y="621191"/>
                  </a:lnTo>
                  <a:cubicBezTo>
                    <a:pt x="875305" y="645631"/>
                    <a:pt x="855492" y="665444"/>
                    <a:pt x="831052" y="665444"/>
                  </a:cubicBezTo>
                  <a:lnTo>
                    <a:pt x="44253" y="665444"/>
                  </a:lnTo>
                  <a:cubicBezTo>
                    <a:pt x="32516" y="665444"/>
                    <a:pt x="21260" y="660782"/>
                    <a:pt x="12961" y="652483"/>
                  </a:cubicBezTo>
                  <a:cubicBezTo>
                    <a:pt x="4662" y="644184"/>
                    <a:pt x="0" y="632928"/>
                    <a:pt x="0" y="621191"/>
                  </a:cubicBezTo>
                  <a:lnTo>
                    <a:pt x="0" y="44253"/>
                  </a:lnTo>
                  <a:cubicBezTo>
                    <a:pt x="0" y="32516"/>
                    <a:pt x="4662" y="21260"/>
                    <a:pt x="12961" y="12961"/>
                  </a:cubicBezTo>
                  <a:cubicBezTo>
                    <a:pt x="21260" y="4662"/>
                    <a:pt x="32516" y="0"/>
                    <a:pt x="44253" y="0"/>
                  </a:cubicBezTo>
                  <a:close/>
                </a:path>
              </a:pathLst>
            </a:custGeom>
            <a:blipFill>
              <a:blip r:embed="rId7"/>
              <a:stretch>
                <a:fillRect l="-682" t="0" r="-682" b="0"/>
              </a:stretch>
            </a:blipFill>
            <a:ln cap="rnd">
              <a:noFill/>
              <a:prstDash val="solid"/>
              <a:round/>
            </a:ln>
          </p:spPr>
        </p:sp>
      </p:grpSp>
      <p:sp>
        <p:nvSpPr>
          <p:cNvPr name="TextBox 20" id="20"/>
          <p:cNvSpPr txBox="true"/>
          <p:nvPr/>
        </p:nvSpPr>
        <p:spPr>
          <a:xfrm rot="0">
            <a:off x="1437596" y="1934598"/>
            <a:ext cx="12843633"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Supervised Learning Model Evaluation</a:t>
            </a:r>
          </a:p>
        </p:txBody>
      </p:sp>
      <p:sp>
        <p:nvSpPr>
          <p:cNvPr name="TextBox 21" id="21"/>
          <p:cNvSpPr txBox="true"/>
          <p:nvPr/>
        </p:nvSpPr>
        <p:spPr>
          <a:xfrm rot="0">
            <a:off x="13118608" y="6766993"/>
            <a:ext cx="5169392" cy="1523195"/>
          </a:xfrm>
          <a:prstGeom prst="rect">
            <a:avLst/>
          </a:prstGeom>
        </p:spPr>
        <p:txBody>
          <a:bodyPr anchor="t" rtlCol="false" tIns="0" lIns="0" bIns="0" rIns="0">
            <a:spAutoFit/>
          </a:bodyPr>
          <a:lstStyle/>
          <a:p>
            <a:pPr algn="l">
              <a:lnSpc>
                <a:spcPts val="3007"/>
              </a:lnSpc>
            </a:pPr>
            <a:r>
              <a:rPr lang="en-US" b="true" sz="2313">
                <a:solidFill>
                  <a:srgbClr val="FFFFFF"/>
                </a:solidFill>
                <a:latin typeface="Montserrat Bold"/>
                <a:ea typeface="Montserrat Bold"/>
                <a:cs typeface="Montserrat Bold"/>
                <a:sym typeface="Montserrat Bold"/>
              </a:rPr>
              <a:t>A</a:t>
            </a:r>
            <a:r>
              <a:rPr lang="en-US" b="true" sz="2313">
                <a:solidFill>
                  <a:srgbClr val="FFFFFF"/>
                </a:solidFill>
                <a:latin typeface="Montserrat Bold"/>
                <a:ea typeface="Montserrat Bold"/>
                <a:cs typeface="Montserrat Bold"/>
                <a:sym typeface="Montserrat Bold"/>
              </a:rPr>
              <a:t>ccuracy: </a:t>
            </a:r>
            <a:r>
              <a:rPr lang="en-US" sz="2313">
                <a:solidFill>
                  <a:srgbClr val="FFFFFF"/>
                </a:solidFill>
                <a:latin typeface="Montserrat"/>
                <a:ea typeface="Montserrat"/>
                <a:cs typeface="Montserrat"/>
                <a:sym typeface="Montserrat"/>
              </a:rPr>
              <a:t>0.9256718124642653</a:t>
            </a:r>
            <a:r>
              <a:rPr lang="en-US" b="true" sz="2313">
                <a:solidFill>
                  <a:srgbClr val="FFFFFF"/>
                </a:solidFill>
                <a:latin typeface="Montserrat Bold"/>
                <a:ea typeface="Montserrat Bold"/>
                <a:cs typeface="Montserrat Bold"/>
                <a:sym typeface="Montserrat Bold"/>
              </a:rPr>
              <a:t> Precision: </a:t>
            </a:r>
            <a:r>
              <a:rPr lang="en-US" sz="2313">
                <a:solidFill>
                  <a:srgbClr val="FFFFFF"/>
                </a:solidFill>
                <a:latin typeface="Montserrat"/>
                <a:ea typeface="Montserrat"/>
                <a:cs typeface="Montserrat"/>
                <a:sym typeface="Montserrat"/>
              </a:rPr>
              <a:t>0.9256408802764986</a:t>
            </a:r>
            <a:r>
              <a:rPr lang="en-US" b="true" sz="2313">
                <a:solidFill>
                  <a:srgbClr val="FFFFFF"/>
                </a:solidFill>
                <a:latin typeface="Montserrat Bold"/>
                <a:ea typeface="Montserrat Bold"/>
                <a:cs typeface="Montserrat Bold"/>
                <a:sym typeface="Montserrat Bold"/>
              </a:rPr>
              <a:t> Recall: </a:t>
            </a:r>
            <a:r>
              <a:rPr lang="en-US" sz="2313">
                <a:solidFill>
                  <a:srgbClr val="FFFFFF"/>
                </a:solidFill>
                <a:latin typeface="Montserrat"/>
                <a:ea typeface="Montserrat"/>
                <a:cs typeface="Montserrat"/>
                <a:sym typeface="Montserrat"/>
              </a:rPr>
              <a:t>0.9256718124642653 </a:t>
            </a:r>
            <a:r>
              <a:rPr lang="en-US" b="true" sz="2313">
                <a:solidFill>
                  <a:srgbClr val="FFFFFF"/>
                </a:solidFill>
                <a:latin typeface="Montserrat Bold"/>
                <a:ea typeface="Montserrat Bold"/>
                <a:cs typeface="Montserrat Bold"/>
                <a:sym typeface="Montserrat Bold"/>
              </a:rPr>
              <a:t>F1_Score: </a:t>
            </a:r>
            <a:r>
              <a:rPr lang="en-US" sz="2313">
                <a:solidFill>
                  <a:srgbClr val="FFFFFF"/>
                </a:solidFill>
                <a:latin typeface="Montserrat"/>
                <a:ea typeface="Montserrat"/>
                <a:cs typeface="Montserrat"/>
                <a:sym typeface="Montserrat"/>
              </a:rPr>
              <a:t>0.9252903671274441</a:t>
            </a:r>
          </a:p>
        </p:txBody>
      </p:sp>
      <p:sp>
        <p:nvSpPr>
          <p:cNvPr name="TextBox 22" id="22"/>
          <p:cNvSpPr txBox="true"/>
          <p:nvPr/>
        </p:nvSpPr>
        <p:spPr>
          <a:xfrm rot="0">
            <a:off x="13090033" y="4266967"/>
            <a:ext cx="5197967" cy="2285195"/>
          </a:xfrm>
          <a:prstGeom prst="rect">
            <a:avLst/>
          </a:prstGeom>
        </p:spPr>
        <p:txBody>
          <a:bodyPr anchor="t" rtlCol="false" tIns="0" lIns="0" bIns="0" rIns="0">
            <a:spAutoFit/>
          </a:bodyPr>
          <a:lstStyle/>
          <a:p>
            <a:pPr algn="l">
              <a:lnSpc>
                <a:spcPts val="3007"/>
              </a:lnSpc>
            </a:pPr>
            <a:r>
              <a:rPr lang="en-US" sz="2313" b="true">
                <a:solidFill>
                  <a:srgbClr val="FFFFFF"/>
                </a:solidFill>
                <a:latin typeface="Montserrat Bold"/>
                <a:ea typeface="Montserrat Bold"/>
                <a:cs typeface="Montserrat Bold"/>
                <a:sym typeface="Montserrat Bold"/>
              </a:rPr>
              <a:t>Evaluation and Results of the Model:  </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TN = 223</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TP = 225</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FN = 38</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FP = 20</a:t>
            </a:r>
          </a:p>
        </p:txBody>
      </p:sp>
      <p:sp>
        <p:nvSpPr>
          <p:cNvPr name="Freeform 23" id="23"/>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294581" y="3723804"/>
            <a:ext cx="5496076" cy="5583412"/>
            <a:chOff x="0" y="0"/>
            <a:chExt cx="1447526" cy="1470528"/>
          </a:xfrm>
        </p:grpSpPr>
        <p:sp>
          <p:nvSpPr>
            <p:cNvPr name="Freeform 6" id="6"/>
            <p:cNvSpPr/>
            <p:nvPr/>
          </p:nvSpPr>
          <p:spPr>
            <a:xfrm flipH="false" flipV="false" rot="0">
              <a:off x="0" y="0"/>
              <a:ext cx="1447526" cy="1470528"/>
            </a:xfrm>
            <a:custGeom>
              <a:avLst/>
              <a:gdLst/>
              <a:ahLst/>
              <a:cxnLst/>
              <a:rect r="r" b="b" t="t" l="l"/>
              <a:pathLst>
                <a:path h="1470528" w="1447526">
                  <a:moveTo>
                    <a:pt x="71840" y="0"/>
                  </a:moveTo>
                  <a:lnTo>
                    <a:pt x="1375686" y="0"/>
                  </a:lnTo>
                  <a:cubicBezTo>
                    <a:pt x="1394739" y="0"/>
                    <a:pt x="1413012" y="7569"/>
                    <a:pt x="1426485" y="21041"/>
                  </a:cubicBezTo>
                  <a:cubicBezTo>
                    <a:pt x="1439957" y="34514"/>
                    <a:pt x="1447526" y="52787"/>
                    <a:pt x="1447526" y="71840"/>
                  </a:cubicBezTo>
                  <a:lnTo>
                    <a:pt x="1447526" y="1398688"/>
                  </a:lnTo>
                  <a:cubicBezTo>
                    <a:pt x="1447526" y="1417741"/>
                    <a:pt x="1439957" y="1436014"/>
                    <a:pt x="1426485" y="1449487"/>
                  </a:cubicBezTo>
                  <a:cubicBezTo>
                    <a:pt x="1413012" y="1462959"/>
                    <a:pt x="1394739" y="1470528"/>
                    <a:pt x="1375686" y="1470528"/>
                  </a:cubicBezTo>
                  <a:lnTo>
                    <a:pt x="71840" y="1470528"/>
                  </a:lnTo>
                  <a:cubicBezTo>
                    <a:pt x="32164" y="1470528"/>
                    <a:pt x="0" y="1438364"/>
                    <a:pt x="0" y="1398688"/>
                  </a:cubicBezTo>
                  <a:lnTo>
                    <a:pt x="0" y="71840"/>
                  </a:lnTo>
                  <a:cubicBezTo>
                    <a:pt x="0" y="52787"/>
                    <a:pt x="7569" y="34514"/>
                    <a:pt x="21041" y="21041"/>
                  </a:cubicBezTo>
                  <a:cubicBezTo>
                    <a:pt x="34514" y="7569"/>
                    <a:pt x="52787" y="0"/>
                    <a:pt x="71840" y="0"/>
                  </a:cubicBezTo>
                  <a:close/>
                </a:path>
              </a:pathLst>
            </a:custGeom>
            <a:gradFill rotWithShape="true">
              <a:gsLst>
                <a:gs pos="0">
                  <a:srgbClr val="002832">
                    <a:alpha val="100000"/>
                  </a:srgbClr>
                </a:gs>
                <a:gs pos="100000">
                  <a:srgbClr val="00B1C4">
                    <a:alpha val="100000"/>
                  </a:srgbClr>
                </a:gs>
              </a:gsLst>
              <a:lin ang="0"/>
            </a:gradFill>
          </p:spPr>
        </p:sp>
        <p:sp>
          <p:nvSpPr>
            <p:cNvPr name="TextBox 7" id="7"/>
            <p:cNvSpPr txBox="true"/>
            <p:nvPr/>
          </p:nvSpPr>
          <p:spPr>
            <a:xfrm>
              <a:off x="0" y="-28575"/>
              <a:ext cx="1447526" cy="1499103"/>
            </a:xfrm>
            <a:prstGeom prst="rect">
              <a:avLst/>
            </a:prstGeom>
          </p:spPr>
          <p:txBody>
            <a:bodyPr anchor="ctr" rtlCol="false" tIns="50800" lIns="50800" bIns="50800" rIns="50800"/>
            <a:lstStyle/>
            <a:p>
              <a:pPr algn="ctr">
                <a:lnSpc>
                  <a:spcPts val="3007"/>
                </a:lnSpc>
              </a:pPr>
            </a:p>
          </p:txBody>
        </p:sp>
      </p:grpSp>
      <p:sp>
        <p:nvSpPr>
          <p:cNvPr name="Freeform 8" id="8"/>
          <p:cNvSpPr/>
          <p:nvPr/>
        </p:nvSpPr>
        <p:spPr>
          <a:xfrm flipH="false" flipV="false" rot="0">
            <a:off x="2430559" y="3531581"/>
            <a:ext cx="2601351" cy="455236"/>
          </a:xfrm>
          <a:custGeom>
            <a:avLst/>
            <a:gdLst/>
            <a:ahLst/>
            <a:cxnLst/>
            <a:rect r="r" b="b" t="t" l="l"/>
            <a:pathLst>
              <a:path h="455236" w="2601351">
                <a:moveTo>
                  <a:pt x="0" y="0"/>
                </a:moveTo>
                <a:lnTo>
                  <a:pt x="2601351" y="0"/>
                </a:lnTo>
                <a:lnTo>
                  <a:pt x="2601351" y="455236"/>
                </a:lnTo>
                <a:lnTo>
                  <a:pt x="0" y="455236"/>
                </a:lnTo>
                <a:lnTo>
                  <a:pt x="0" y="0"/>
                </a:lnTo>
                <a:close/>
              </a:path>
            </a:pathLst>
          </a:custGeom>
          <a:blipFill>
            <a:blip r:embed="rId5"/>
            <a:stretch>
              <a:fillRect l="0" t="0" r="0" b="0"/>
            </a:stretch>
          </a:blipFill>
        </p:spPr>
      </p:sp>
      <p:sp>
        <p:nvSpPr>
          <p:cNvPr name="Freeform 9" id="9"/>
          <p:cNvSpPr/>
          <p:nvPr/>
        </p:nvSpPr>
        <p:spPr>
          <a:xfrm flipH="false" flipV="false" rot="0">
            <a:off x="5061669" y="9060705"/>
            <a:ext cx="2601351" cy="455236"/>
          </a:xfrm>
          <a:custGeom>
            <a:avLst/>
            <a:gdLst/>
            <a:ahLst/>
            <a:cxnLst/>
            <a:rect r="r" b="b" t="t" l="l"/>
            <a:pathLst>
              <a:path h="455236" w="2601351">
                <a:moveTo>
                  <a:pt x="0" y="0"/>
                </a:moveTo>
                <a:lnTo>
                  <a:pt x="2601351" y="0"/>
                </a:lnTo>
                <a:lnTo>
                  <a:pt x="2601351" y="455237"/>
                </a:lnTo>
                <a:lnTo>
                  <a:pt x="0" y="455237"/>
                </a:lnTo>
                <a:lnTo>
                  <a:pt x="0" y="0"/>
                </a:lnTo>
                <a:close/>
              </a:path>
            </a:pathLst>
          </a:custGeom>
          <a:blipFill>
            <a:blip r:embed="rId5"/>
            <a:stretch>
              <a:fillRect l="0" t="0" r="0" b="0"/>
            </a:stretch>
          </a:blipFill>
        </p:spPr>
      </p:sp>
      <p:grpSp>
        <p:nvGrpSpPr>
          <p:cNvPr name="Group 10" id="10"/>
          <p:cNvGrpSpPr/>
          <p:nvPr/>
        </p:nvGrpSpPr>
        <p:grpSpPr>
          <a:xfrm rot="0">
            <a:off x="2522892" y="3850469"/>
            <a:ext cx="5058504" cy="5330081"/>
            <a:chOff x="0" y="0"/>
            <a:chExt cx="703024" cy="740767"/>
          </a:xfrm>
        </p:grpSpPr>
        <p:sp>
          <p:nvSpPr>
            <p:cNvPr name="Freeform 11" id="11"/>
            <p:cNvSpPr/>
            <p:nvPr/>
          </p:nvSpPr>
          <p:spPr>
            <a:xfrm flipH="false" flipV="false" rot="0">
              <a:off x="0" y="0"/>
              <a:ext cx="703024" cy="740767"/>
            </a:xfrm>
            <a:custGeom>
              <a:avLst/>
              <a:gdLst/>
              <a:ahLst/>
              <a:cxnLst/>
              <a:rect r="r" b="b" t="t" l="l"/>
              <a:pathLst>
                <a:path h="740767" w="703024">
                  <a:moveTo>
                    <a:pt x="55097" y="0"/>
                  </a:moveTo>
                  <a:lnTo>
                    <a:pt x="647927" y="0"/>
                  </a:lnTo>
                  <a:cubicBezTo>
                    <a:pt x="662539" y="0"/>
                    <a:pt x="676553" y="5805"/>
                    <a:pt x="686886" y="16138"/>
                  </a:cubicBezTo>
                  <a:cubicBezTo>
                    <a:pt x="697219" y="26470"/>
                    <a:pt x="703024" y="40484"/>
                    <a:pt x="703024" y="55097"/>
                  </a:cubicBezTo>
                  <a:lnTo>
                    <a:pt x="703024" y="685670"/>
                  </a:lnTo>
                  <a:cubicBezTo>
                    <a:pt x="703024" y="716099"/>
                    <a:pt x="678356" y="740767"/>
                    <a:pt x="647927" y="740767"/>
                  </a:cubicBezTo>
                  <a:lnTo>
                    <a:pt x="55097" y="740767"/>
                  </a:lnTo>
                  <a:cubicBezTo>
                    <a:pt x="24668" y="740767"/>
                    <a:pt x="0" y="716099"/>
                    <a:pt x="0" y="685670"/>
                  </a:cubicBezTo>
                  <a:lnTo>
                    <a:pt x="0" y="55097"/>
                  </a:lnTo>
                  <a:cubicBezTo>
                    <a:pt x="0" y="24668"/>
                    <a:pt x="24668" y="0"/>
                    <a:pt x="55097" y="0"/>
                  </a:cubicBezTo>
                  <a:close/>
                </a:path>
              </a:pathLst>
            </a:custGeom>
            <a:blipFill>
              <a:blip r:embed="rId6"/>
              <a:stretch>
                <a:fillRect l="-802" t="0" r="-802" b="0"/>
              </a:stretch>
            </a:blipFill>
            <a:ln cap="rnd">
              <a:noFill/>
              <a:prstDash val="solid"/>
              <a:round/>
            </a:ln>
          </p:spPr>
        </p:sp>
      </p:grpSp>
      <p:sp>
        <p:nvSpPr>
          <p:cNvPr name="TextBox 12" id="12"/>
          <p:cNvSpPr txBox="true"/>
          <p:nvPr/>
        </p:nvSpPr>
        <p:spPr>
          <a:xfrm rot="0">
            <a:off x="1437596" y="2802771"/>
            <a:ext cx="9801449" cy="414485"/>
          </a:xfrm>
          <a:prstGeom prst="rect">
            <a:avLst/>
          </a:prstGeom>
        </p:spPr>
        <p:txBody>
          <a:bodyPr anchor="t" rtlCol="false" tIns="0" lIns="0" bIns="0" rIns="0">
            <a:spAutoFit/>
          </a:bodyPr>
          <a:lstStyle/>
          <a:p>
            <a:pPr algn="l">
              <a:lnSpc>
                <a:spcPts val="3397"/>
              </a:lnSpc>
            </a:pPr>
            <a:r>
              <a:rPr lang="en-US" sz="2613" b="true">
                <a:solidFill>
                  <a:srgbClr val="04E1F9"/>
                </a:solidFill>
                <a:latin typeface="Montserrat Bold"/>
                <a:ea typeface="Montserrat Bold"/>
                <a:cs typeface="Montserrat Bold"/>
                <a:sym typeface="Montserrat Bold"/>
              </a:rPr>
              <a:t>5. Naive Bayes Classification</a:t>
            </a:r>
          </a:p>
        </p:txBody>
      </p:sp>
      <p:sp>
        <p:nvSpPr>
          <p:cNvPr name="TextBox 13" id="13"/>
          <p:cNvSpPr txBox="true"/>
          <p:nvPr/>
        </p:nvSpPr>
        <p:spPr>
          <a:xfrm rot="0">
            <a:off x="1437596" y="1934598"/>
            <a:ext cx="14100020"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Supervised Learning Model Evaluation</a:t>
            </a:r>
          </a:p>
        </p:txBody>
      </p:sp>
      <p:sp>
        <p:nvSpPr>
          <p:cNvPr name="TextBox 14" id="14"/>
          <p:cNvSpPr txBox="true"/>
          <p:nvPr/>
        </p:nvSpPr>
        <p:spPr>
          <a:xfrm rot="0">
            <a:off x="9342893" y="6813345"/>
            <a:ext cx="4685109" cy="1523195"/>
          </a:xfrm>
          <a:prstGeom prst="rect">
            <a:avLst/>
          </a:prstGeom>
        </p:spPr>
        <p:txBody>
          <a:bodyPr anchor="t" rtlCol="false" tIns="0" lIns="0" bIns="0" rIns="0">
            <a:spAutoFit/>
          </a:bodyPr>
          <a:lstStyle/>
          <a:p>
            <a:pPr algn="just">
              <a:lnSpc>
                <a:spcPts val="3007"/>
              </a:lnSpc>
            </a:pPr>
            <a:r>
              <a:rPr lang="en-US" b="true" sz="2313">
                <a:solidFill>
                  <a:srgbClr val="FFFFFF"/>
                </a:solidFill>
                <a:latin typeface="Montserrat Bold"/>
                <a:ea typeface="Montserrat Bold"/>
                <a:cs typeface="Montserrat Bold"/>
                <a:sym typeface="Montserrat Bold"/>
              </a:rPr>
              <a:t>A</a:t>
            </a:r>
            <a:r>
              <a:rPr lang="en-US" b="true" sz="2313">
                <a:solidFill>
                  <a:srgbClr val="FFFFFF"/>
                </a:solidFill>
                <a:latin typeface="Montserrat Bold"/>
                <a:ea typeface="Montserrat Bold"/>
                <a:cs typeface="Montserrat Bold"/>
                <a:sym typeface="Montserrat Bold"/>
              </a:rPr>
              <a:t>ccuracy: </a:t>
            </a:r>
            <a:r>
              <a:rPr lang="en-US" sz="2313">
                <a:solidFill>
                  <a:srgbClr val="FFFFFF"/>
                </a:solidFill>
                <a:latin typeface="Montserrat"/>
                <a:ea typeface="Montserrat"/>
                <a:cs typeface="Montserrat"/>
                <a:sym typeface="Montserrat"/>
              </a:rPr>
              <a:t>0.6420811892510006 </a:t>
            </a:r>
          </a:p>
          <a:p>
            <a:pPr algn="just">
              <a:lnSpc>
                <a:spcPts val="3007"/>
              </a:lnSpc>
            </a:pPr>
            <a:r>
              <a:rPr lang="en-US" b="true" sz="2313">
                <a:solidFill>
                  <a:srgbClr val="FFFFFF"/>
                </a:solidFill>
                <a:latin typeface="Montserrat Bold"/>
                <a:ea typeface="Montserrat Bold"/>
                <a:cs typeface="Montserrat Bold"/>
                <a:sym typeface="Montserrat Bold"/>
              </a:rPr>
              <a:t>Precision: </a:t>
            </a:r>
            <a:r>
              <a:rPr lang="en-US" sz="2313">
                <a:solidFill>
                  <a:srgbClr val="FFFFFF"/>
                </a:solidFill>
                <a:latin typeface="Montserrat"/>
                <a:ea typeface="Montserrat"/>
                <a:cs typeface="Montserrat"/>
                <a:sym typeface="Montserrat"/>
              </a:rPr>
              <a:t>0.680659009844462</a:t>
            </a:r>
            <a:r>
              <a:rPr lang="en-US" b="true" sz="2313">
                <a:solidFill>
                  <a:srgbClr val="FFFFFF"/>
                </a:solidFill>
                <a:latin typeface="Montserrat Bold"/>
                <a:ea typeface="Montserrat Bold"/>
                <a:cs typeface="Montserrat Bold"/>
                <a:sym typeface="Montserrat Bold"/>
              </a:rPr>
              <a:t> </a:t>
            </a:r>
          </a:p>
          <a:p>
            <a:pPr algn="just">
              <a:lnSpc>
                <a:spcPts val="3007"/>
              </a:lnSpc>
            </a:pPr>
            <a:r>
              <a:rPr lang="en-US" b="true" sz="2313">
                <a:solidFill>
                  <a:srgbClr val="FFFFFF"/>
                </a:solidFill>
                <a:latin typeface="Montserrat Bold"/>
                <a:ea typeface="Montserrat Bold"/>
                <a:cs typeface="Montserrat Bold"/>
                <a:sym typeface="Montserrat Bold"/>
              </a:rPr>
              <a:t>Recall: </a:t>
            </a:r>
            <a:r>
              <a:rPr lang="en-US" sz="2313">
                <a:solidFill>
                  <a:srgbClr val="FFFFFF"/>
                </a:solidFill>
                <a:latin typeface="Montserrat"/>
                <a:ea typeface="Montserrat"/>
                <a:cs typeface="Montserrat"/>
                <a:sym typeface="Montserrat"/>
              </a:rPr>
              <a:t>0.6420811892510006</a:t>
            </a:r>
            <a:r>
              <a:rPr lang="en-US" b="true" sz="2313">
                <a:solidFill>
                  <a:srgbClr val="FFFFFF"/>
                </a:solidFill>
                <a:latin typeface="Montserrat Bold"/>
                <a:ea typeface="Montserrat Bold"/>
                <a:cs typeface="Montserrat Bold"/>
                <a:sym typeface="Montserrat Bold"/>
              </a:rPr>
              <a:t> </a:t>
            </a:r>
          </a:p>
          <a:p>
            <a:pPr algn="just">
              <a:lnSpc>
                <a:spcPts val="3007"/>
              </a:lnSpc>
            </a:pPr>
            <a:r>
              <a:rPr lang="en-US" b="true" sz="2313">
                <a:solidFill>
                  <a:srgbClr val="FFFFFF"/>
                </a:solidFill>
                <a:latin typeface="Montserrat Bold"/>
                <a:ea typeface="Montserrat Bold"/>
                <a:cs typeface="Montserrat Bold"/>
                <a:sym typeface="Montserrat Bold"/>
              </a:rPr>
              <a:t>F1_Score: </a:t>
            </a:r>
            <a:r>
              <a:rPr lang="en-US" sz="2313">
                <a:solidFill>
                  <a:srgbClr val="FFFFFF"/>
                </a:solidFill>
                <a:latin typeface="Montserrat"/>
                <a:ea typeface="Montserrat"/>
                <a:cs typeface="Montserrat"/>
                <a:sym typeface="Montserrat"/>
              </a:rPr>
              <a:t>0.608273583958254</a:t>
            </a:r>
          </a:p>
        </p:txBody>
      </p:sp>
      <p:sp>
        <p:nvSpPr>
          <p:cNvPr name="TextBox 15" id="15"/>
          <p:cNvSpPr txBox="true"/>
          <p:nvPr/>
        </p:nvSpPr>
        <p:spPr>
          <a:xfrm rot="0">
            <a:off x="9342893" y="4440107"/>
            <a:ext cx="5795169" cy="1904195"/>
          </a:xfrm>
          <a:prstGeom prst="rect">
            <a:avLst/>
          </a:prstGeom>
        </p:spPr>
        <p:txBody>
          <a:bodyPr anchor="t" rtlCol="false" tIns="0" lIns="0" bIns="0" rIns="0">
            <a:spAutoFit/>
          </a:bodyPr>
          <a:lstStyle/>
          <a:p>
            <a:pPr algn="l">
              <a:lnSpc>
                <a:spcPts val="3007"/>
              </a:lnSpc>
            </a:pPr>
            <a:r>
              <a:rPr lang="en-US" sz="2313" b="true">
                <a:solidFill>
                  <a:srgbClr val="FFFFFF"/>
                </a:solidFill>
                <a:latin typeface="Montserrat Bold"/>
                <a:ea typeface="Montserrat Bold"/>
                <a:cs typeface="Montserrat Bold"/>
                <a:sym typeface="Montserrat Bold"/>
              </a:rPr>
              <a:t>Evaluation and Results of the Model:  </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TN = 108</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TP = 59</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FN = 129</a:t>
            </a:r>
          </a:p>
          <a:p>
            <a:pPr algn="l" marL="499464" indent="-249732" lvl="1">
              <a:lnSpc>
                <a:spcPts val="3007"/>
              </a:lnSpc>
              <a:spcBef>
                <a:spcPct val="0"/>
              </a:spcBef>
              <a:buFont typeface="Arial"/>
              <a:buChar char="•"/>
            </a:pPr>
            <a:r>
              <a:rPr lang="en-US" sz="2313">
                <a:solidFill>
                  <a:srgbClr val="FFFFFF"/>
                </a:solidFill>
                <a:latin typeface="Montserrat"/>
                <a:ea typeface="Montserrat"/>
                <a:cs typeface="Montserrat"/>
                <a:sym typeface="Montserrat"/>
              </a:rPr>
              <a:t>FP = 10</a:t>
            </a:r>
          </a:p>
        </p:txBody>
      </p:sp>
      <p:sp>
        <p:nvSpPr>
          <p:cNvPr name="Freeform 16" id="16"/>
          <p:cNvSpPr/>
          <p:nvPr/>
        </p:nvSpPr>
        <p:spPr>
          <a:xfrm flipH="false" flipV="false" rot="0">
            <a:off x="1437596" y="1028700"/>
            <a:ext cx="683116" cy="695283"/>
          </a:xfrm>
          <a:custGeom>
            <a:avLst/>
            <a:gdLst/>
            <a:ahLst/>
            <a:cxnLst/>
            <a:rect r="r" b="b" t="t" l="l"/>
            <a:pathLst>
              <a:path h="695283" w="683116">
                <a:moveTo>
                  <a:pt x="0" y="0"/>
                </a:moveTo>
                <a:lnTo>
                  <a:pt x="683116" y="0"/>
                </a:lnTo>
                <a:lnTo>
                  <a:pt x="683116" y="695283"/>
                </a:lnTo>
                <a:lnTo>
                  <a:pt x="0" y="695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246956" y="1189443"/>
            <a:ext cx="2673730" cy="354748"/>
          </a:xfrm>
          <a:prstGeom prst="rect">
            <a:avLst/>
          </a:prstGeom>
        </p:spPr>
        <p:txBody>
          <a:bodyPr anchor="t" rtlCol="false" tIns="0" lIns="0" bIns="0" rIns="0">
            <a:spAutoFit/>
          </a:bodyPr>
          <a:lstStyle/>
          <a:p>
            <a:pPr algn="l">
              <a:lnSpc>
                <a:spcPts val="2898"/>
              </a:lnSpc>
            </a:pPr>
            <a:r>
              <a:rPr lang="en-US" sz="2229" b="true">
                <a:solidFill>
                  <a:srgbClr val="FFFFFF"/>
                </a:solidFill>
                <a:latin typeface="Montserrat Bold"/>
                <a:ea typeface="Montserrat Bold"/>
                <a:cs typeface="Montserrat Bold"/>
                <a:sym typeface="Montserrat Bold"/>
              </a:rPr>
              <a:t>Data 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DAGnfRJuQ-w</dc:identifier>
  <dcterms:modified xsi:type="dcterms:W3CDTF">2011-08-01T06:04:30Z</dcterms:modified>
  <cp:revision>1</cp:revision>
  <dc:title>Project 3 Data Scientist Kelas.com</dc:title>
</cp:coreProperties>
</file>